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59" r:id="rId6"/>
    <p:sldId id="260" r:id="rId7"/>
    <p:sldId id="261" r:id="rId8"/>
    <p:sldId id="262" r:id="rId9"/>
    <p:sldId id="263" r:id="rId10"/>
    <p:sldId id="264" r:id="rId11"/>
    <p:sldId id="274" r:id="rId12"/>
    <p:sldId id="265" r:id="rId13"/>
    <p:sldId id="266" r:id="rId14"/>
    <p:sldId id="268" r:id="rId15"/>
    <p:sldId id="267"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148E4AD-6762-453C-8F2E-EC0F0BFFDA13}" type="slidenum">
              <a:rPr lang="en-NZ" smtClean="0"/>
              <a:pPr/>
              <a:t>‹#›</a:t>
            </a:fld>
            <a:endParaRPr lang="en-NZ"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148E4AD-6762-453C-8F2E-EC0F0BFFDA13}" type="slidenum">
              <a:rPr lang="en-NZ" smtClean="0"/>
              <a:pPr/>
              <a:t>‹#›</a:t>
            </a:fld>
            <a:endParaRPr lang="en-NZ"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E148E4AD-6762-453C-8F2E-EC0F0BFFDA13}" type="slidenum">
              <a:rPr lang="en-NZ" smtClean="0"/>
              <a:pPr/>
              <a:t>‹#›</a:t>
            </a:fld>
            <a:endParaRPr lang="en-N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E148E4AD-6762-453C-8F2E-EC0F0BFFDA13}" type="slidenum">
              <a:rPr lang="en-NZ" smtClean="0"/>
              <a:pPr/>
              <a:t>‹#›</a:t>
            </a:fld>
            <a:endParaRPr lang="en-N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78013-F249-4497-929C-FD3638CCE960}" type="datetimeFigureOut">
              <a:rPr lang="en-US" smtClean="0"/>
              <a:pPr/>
              <a:t>9/23/2011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E148E4AD-6762-453C-8F2E-EC0F0BFFDA13}"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7278013-F249-4497-929C-FD3638CCE960}" type="datetimeFigureOut">
              <a:rPr lang="en-US" smtClean="0"/>
              <a:pPr/>
              <a:t>9/23/2011</a:t>
            </a:fld>
            <a:endParaRPr lang="en-N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N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148E4AD-6762-453C-8F2E-EC0F0BFFDA13}"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W9x6TXND9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848600" cy="1927225"/>
          </a:xfrm>
        </p:spPr>
        <p:txBody>
          <a:bodyPr/>
          <a:lstStyle/>
          <a:p>
            <a:r>
              <a:rPr lang="en-NZ" dirty="0"/>
              <a:t>R</a:t>
            </a:r>
            <a:r>
              <a:rPr lang="en-NZ" dirty="0" smtClean="0"/>
              <a:t>eservist</a:t>
            </a:r>
            <a:endParaRPr lang="en-NZ" dirty="0"/>
          </a:p>
        </p:txBody>
      </p:sp>
      <p:sp>
        <p:nvSpPr>
          <p:cNvPr id="3" name="Subtitle 2"/>
          <p:cNvSpPr>
            <a:spLocks noGrp="1"/>
          </p:cNvSpPr>
          <p:nvPr>
            <p:ph type="subTitle" idx="1"/>
          </p:nvPr>
        </p:nvSpPr>
        <p:spPr>
          <a:xfrm>
            <a:off x="683568" y="2276872"/>
            <a:ext cx="6400800" cy="1752600"/>
          </a:xfrm>
        </p:spPr>
        <p:txBody>
          <a:bodyPr/>
          <a:lstStyle/>
          <a:p>
            <a:r>
              <a:rPr lang="en-NZ" dirty="0" smtClean="0"/>
              <a:t>By Boey Kim Cheng</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764704"/>
            <a:ext cx="2504678" cy="2539955"/>
          </a:xfrm>
          <a:prstGeom prst="rect">
            <a:avLst/>
          </a:prstGeom>
        </p:spPr>
      </p:pic>
      <p:sp>
        <p:nvSpPr>
          <p:cNvPr id="5" name="TextBox 4"/>
          <p:cNvSpPr txBox="1"/>
          <p:nvPr/>
        </p:nvSpPr>
        <p:spPr>
          <a:xfrm>
            <a:off x="675362" y="3717032"/>
            <a:ext cx="7785070" cy="2308324"/>
          </a:xfrm>
          <a:prstGeom prst="rect">
            <a:avLst/>
          </a:prstGeom>
          <a:noFill/>
        </p:spPr>
        <p:txBody>
          <a:bodyPr wrap="square" rtlCol="0">
            <a:spAutoFit/>
          </a:bodyPr>
          <a:lstStyle/>
          <a:p>
            <a:r>
              <a:rPr lang="en-NZ" dirty="0"/>
              <a:t>The </a:t>
            </a:r>
            <a:r>
              <a:rPr lang="en-NZ" b="1" dirty="0"/>
              <a:t>Singapore Armed Forces</a:t>
            </a:r>
            <a:r>
              <a:rPr lang="en-NZ" dirty="0"/>
              <a:t> </a:t>
            </a:r>
            <a:r>
              <a:rPr lang="en-NZ" dirty="0" smtClean="0"/>
              <a:t>is </a:t>
            </a:r>
            <a:r>
              <a:rPr lang="en-NZ" dirty="0"/>
              <a:t>the </a:t>
            </a:r>
            <a:r>
              <a:rPr lang="en-NZ" dirty="0" smtClean="0"/>
              <a:t>military </a:t>
            </a:r>
            <a:r>
              <a:rPr lang="en-NZ" dirty="0"/>
              <a:t>arm of the </a:t>
            </a:r>
            <a:r>
              <a:rPr lang="en-NZ" dirty="0" smtClean="0"/>
              <a:t>Total Defence of </a:t>
            </a:r>
            <a:r>
              <a:rPr lang="en-NZ" dirty="0"/>
              <a:t>the </a:t>
            </a:r>
            <a:r>
              <a:rPr lang="en-NZ" dirty="0" smtClean="0"/>
              <a:t>Republic of Singapore. The </a:t>
            </a:r>
            <a:r>
              <a:rPr lang="en-NZ" dirty="0"/>
              <a:t>SAF comprises three branches: the </a:t>
            </a:r>
            <a:r>
              <a:rPr lang="en-NZ" dirty="0" smtClean="0"/>
              <a:t>army, air force and navy). </a:t>
            </a:r>
            <a:r>
              <a:rPr lang="en-NZ" dirty="0"/>
              <a:t>The SAF protects the interests, sovereignty and territorial integrity of Singapore from external threats.</a:t>
            </a:r>
          </a:p>
          <a:p>
            <a:r>
              <a:rPr lang="en-NZ" dirty="0"/>
              <a:t>The SAF relies heavily on a large pool of </a:t>
            </a:r>
            <a:r>
              <a:rPr lang="en-NZ" dirty="0" smtClean="0"/>
              <a:t>conscripts </a:t>
            </a:r>
            <a:r>
              <a:rPr lang="en-NZ" dirty="0"/>
              <a:t>in the active and reserve forces. It has an active strength of around 71,600 personnel and is capable of mobilising over 350,000 reservists</a:t>
            </a:r>
          </a:p>
          <a:p>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VOCABULARY</a:t>
            </a:r>
            <a:br>
              <a:rPr lang="en-NZ" dirty="0"/>
            </a:br>
            <a:r>
              <a:rPr lang="en-NZ" sz="2000" dirty="0"/>
              <a:t>Look up the following words and phrases in the poem to gain a  clearer understanding</a:t>
            </a:r>
            <a:r>
              <a:rPr lang="en-NZ" sz="2000" dirty="0" smtClean="0"/>
              <a:t>:</a:t>
            </a:r>
            <a:endParaRPr lang="en-NZ" sz="2000" dirty="0"/>
          </a:p>
        </p:txBody>
      </p:sp>
      <p:sp>
        <p:nvSpPr>
          <p:cNvPr id="3" name="Content Placeholder 2"/>
          <p:cNvSpPr>
            <a:spLocks noGrp="1"/>
          </p:cNvSpPr>
          <p:nvPr>
            <p:ph sz="half" idx="1"/>
          </p:nvPr>
        </p:nvSpPr>
        <p:spPr/>
        <p:txBody>
          <a:bodyPr>
            <a:normAutofit/>
          </a:bodyPr>
          <a:lstStyle/>
          <a:p>
            <a:pPr>
              <a:buNone/>
            </a:pPr>
            <a:r>
              <a:rPr lang="en-NZ" dirty="0" smtClean="0"/>
              <a:t>-joust</a:t>
            </a:r>
          </a:p>
          <a:p>
            <a:pPr>
              <a:buNone/>
            </a:pPr>
            <a:r>
              <a:rPr lang="en-NZ" dirty="0" smtClean="0"/>
              <a:t>-court-martial</a:t>
            </a:r>
          </a:p>
          <a:p>
            <a:pPr>
              <a:buNone/>
            </a:pPr>
            <a:r>
              <a:rPr lang="en-NZ" dirty="0" smtClean="0"/>
              <a:t>-ransack</a:t>
            </a:r>
          </a:p>
          <a:p>
            <a:pPr>
              <a:buNone/>
            </a:pPr>
            <a:r>
              <a:rPr lang="en-NZ" dirty="0" smtClean="0"/>
              <a:t>-finesse</a:t>
            </a:r>
          </a:p>
          <a:p>
            <a:pPr>
              <a:buNone/>
            </a:pPr>
            <a:r>
              <a:rPr lang="en-NZ" dirty="0" smtClean="0"/>
              <a:t>-betrothed</a:t>
            </a:r>
          </a:p>
          <a:p>
            <a:pPr>
              <a:buNone/>
            </a:pPr>
            <a:r>
              <a:rPr lang="en-NZ" dirty="0" smtClean="0"/>
              <a:t>-tedious rituals</a:t>
            </a:r>
          </a:p>
          <a:p>
            <a:pPr>
              <a:buNone/>
            </a:pPr>
            <a:r>
              <a:rPr lang="en-NZ" dirty="0" smtClean="0"/>
              <a:t>-finesse</a:t>
            </a:r>
          </a:p>
          <a:p>
            <a:pPr>
              <a:buNone/>
            </a:pPr>
            <a:r>
              <a:rPr lang="en-NZ" dirty="0" smtClean="0"/>
              <a:t>-betrothed</a:t>
            </a:r>
          </a:p>
          <a:p>
            <a:pPr>
              <a:buNone/>
            </a:pPr>
            <a:r>
              <a:rPr lang="en-NZ" dirty="0" smtClean="0"/>
              <a:t>-tedious rituals</a:t>
            </a:r>
          </a:p>
        </p:txBody>
      </p:sp>
      <p:sp>
        <p:nvSpPr>
          <p:cNvPr id="4" name="Content Placeholder 3"/>
          <p:cNvSpPr>
            <a:spLocks noGrp="1"/>
          </p:cNvSpPr>
          <p:nvPr>
            <p:ph sz="half" idx="2"/>
          </p:nvPr>
        </p:nvSpPr>
        <p:spPr/>
        <p:txBody>
          <a:bodyPr>
            <a:normAutofit/>
          </a:bodyPr>
          <a:lstStyle/>
          <a:p>
            <a:pPr>
              <a:buNone/>
            </a:pPr>
            <a:r>
              <a:rPr lang="en-NZ" dirty="0"/>
              <a:t>-fanfare</a:t>
            </a:r>
          </a:p>
          <a:p>
            <a:pPr>
              <a:buNone/>
            </a:pPr>
            <a:r>
              <a:rPr lang="en-NZ" dirty="0"/>
              <a:t>-call to arms</a:t>
            </a:r>
          </a:p>
          <a:p>
            <a:pPr>
              <a:buNone/>
            </a:pPr>
            <a:r>
              <a:rPr lang="en-NZ" dirty="0"/>
              <a:t>-imperative</a:t>
            </a:r>
          </a:p>
          <a:p>
            <a:pPr>
              <a:buNone/>
            </a:pPr>
            <a:r>
              <a:rPr lang="en-NZ" dirty="0"/>
              <a:t>-court-martial</a:t>
            </a:r>
          </a:p>
          <a:p>
            <a:pPr>
              <a:buNone/>
            </a:pPr>
            <a:r>
              <a:rPr lang="en-NZ" dirty="0"/>
              <a:t>-ransack</a:t>
            </a:r>
          </a:p>
          <a:p>
            <a:pPr>
              <a:buNone/>
            </a:pPr>
            <a:r>
              <a:rPr lang="en-NZ" dirty="0"/>
              <a:t>-finesse</a:t>
            </a:r>
          </a:p>
          <a:p>
            <a:pPr>
              <a:buNone/>
            </a:pPr>
            <a:r>
              <a:rPr lang="en-NZ" dirty="0"/>
              <a:t>-betrothed</a:t>
            </a:r>
          </a:p>
          <a:p>
            <a:pPr>
              <a:buNone/>
            </a:pPr>
            <a:r>
              <a:rPr lang="en-NZ" dirty="0"/>
              <a:t>-tedious </a:t>
            </a:r>
            <a:r>
              <a:rPr lang="en-NZ" dirty="0" smtClean="0"/>
              <a:t>rituals</a:t>
            </a:r>
            <a:endParaRPr lang="en-N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Vocabulary</a:t>
            </a:r>
            <a:endParaRPr lang="en-NZ" dirty="0"/>
          </a:p>
        </p:txBody>
      </p:sp>
      <p:sp>
        <p:nvSpPr>
          <p:cNvPr id="3" name="Content Placeholder 2"/>
          <p:cNvSpPr>
            <a:spLocks noGrp="1"/>
          </p:cNvSpPr>
          <p:nvPr>
            <p:ph idx="1"/>
          </p:nvPr>
        </p:nvSpPr>
        <p:spPr/>
        <p:txBody>
          <a:bodyPr/>
          <a:lstStyle/>
          <a:p>
            <a:pPr marL="514350" indent="-514350">
              <a:buAutoNum type="arabicPeriod"/>
            </a:pPr>
            <a:r>
              <a:rPr lang="en-NZ" dirty="0" smtClean="0"/>
              <a:t>Look at the type of vocabulary that </a:t>
            </a:r>
            <a:r>
              <a:rPr lang="en-NZ" dirty="0" err="1" smtClean="0"/>
              <a:t>Boey</a:t>
            </a:r>
            <a:r>
              <a:rPr lang="en-NZ" dirty="0" smtClean="0"/>
              <a:t> has used in the poem both positively and negatively. What connotations is he bringing out and look at the effects he is hoping to achieve?</a:t>
            </a:r>
          </a:p>
          <a:p>
            <a:pPr marL="514350" indent="-514350">
              <a:buAutoNum type="arabicPeriod"/>
            </a:pPr>
            <a:r>
              <a:rPr lang="en-NZ" dirty="0" smtClean="0"/>
              <a:t>Have any allusions been used in the poem? Explain these in depth.</a:t>
            </a:r>
            <a:endParaRPr lang="en-N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MILITARY JARGON and STRUCTURE</a:t>
            </a:r>
            <a:endParaRPr lang="en-NZ" dirty="0"/>
          </a:p>
        </p:txBody>
      </p:sp>
      <p:sp>
        <p:nvSpPr>
          <p:cNvPr id="3" name="Content Placeholder 2"/>
          <p:cNvSpPr>
            <a:spLocks noGrp="1"/>
          </p:cNvSpPr>
          <p:nvPr>
            <p:ph idx="1"/>
          </p:nvPr>
        </p:nvSpPr>
        <p:spPr/>
        <p:txBody>
          <a:bodyPr>
            <a:normAutofit/>
          </a:bodyPr>
          <a:lstStyle/>
          <a:p>
            <a:pPr>
              <a:buNone/>
            </a:pPr>
            <a:r>
              <a:rPr lang="en-NZ" sz="2400" dirty="0" smtClean="0"/>
              <a:t>The whole poem is full of military jargon.</a:t>
            </a:r>
          </a:p>
          <a:p>
            <a:pPr>
              <a:buNone/>
            </a:pPr>
            <a:r>
              <a:rPr lang="en-NZ" sz="2400" dirty="0" smtClean="0"/>
              <a:t>- Give at least six examples of military  jargon in the poem.</a:t>
            </a:r>
          </a:p>
          <a:p>
            <a:pPr>
              <a:buFontTx/>
              <a:buChar char="-"/>
            </a:pPr>
            <a:r>
              <a:rPr lang="en-NZ" sz="2400" dirty="0" smtClean="0"/>
              <a:t>How does the poet make the poem sound very cynical? What is the effect of this?</a:t>
            </a:r>
          </a:p>
          <a:p>
            <a:pPr>
              <a:buNone/>
            </a:pPr>
            <a:r>
              <a:rPr lang="en-NZ" sz="2400" b="1" u="sng" dirty="0" smtClean="0"/>
              <a:t>STRUCTURE</a:t>
            </a:r>
          </a:p>
          <a:p>
            <a:pPr marL="457200" indent="-457200">
              <a:buAutoNum type="arabicPeriod"/>
            </a:pPr>
            <a:r>
              <a:rPr lang="en-NZ" sz="2400" dirty="0" smtClean="0"/>
              <a:t>Describe the structure of the poem?</a:t>
            </a:r>
          </a:p>
          <a:p>
            <a:pPr marL="457200" indent="-457200">
              <a:buAutoNum type="arabicPeriod"/>
            </a:pPr>
            <a:r>
              <a:rPr lang="en-NZ" sz="2400" dirty="0" smtClean="0"/>
              <a:t>How many lines in each stanza?</a:t>
            </a:r>
          </a:p>
          <a:p>
            <a:pPr marL="457200" indent="-457200">
              <a:buAutoNum type="arabicPeriod"/>
            </a:pPr>
            <a:r>
              <a:rPr lang="en-NZ" sz="2400" dirty="0" smtClean="0"/>
              <a:t>Look at the pattern of line lengths in each stanza. Why do you think </a:t>
            </a:r>
            <a:r>
              <a:rPr lang="en-NZ" sz="2400" dirty="0" err="1" smtClean="0"/>
              <a:t>Boey</a:t>
            </a:r>
            <a:r>
              <a:rPr lang="en-NZ" sz="2400" dirty="0" smtClean="0"/>
              <a:t> has done this and explain the effect?</a:t>
            </a:r>
          </a:p>
          <a:p>
            <a:pPr marL="457200" indent="-457200">
              <a:buAutoNum type="arabicPeriod"/>
            </a:pPr>
            <a:r>
              <a:rPr lang="en-NZ" sz="2400" dirty="0" smtClean="0"/>
              <a:t>Why do you think that </a:t>
            </a:r>
            <a:r>
              <a:rPr lang="en-NZ" sz="2400" dirty="0" err="1" smtClean="0"/>
              <a:t>Boey</a:t>
            </a:r>
            <a:r>
              <a:rPr lang="en-NZ" sz="2400" dirty="0" smtClean="0"/>
              <a:t> has done this?</a:t>
            </a:r>
          </a:p>
          <a:p>
            <a:pPr>
              <a:buFontTx/>
              <a:buChar char="-"/>
            </a:pPr>
            <a:endParaRPr lang="en-NZ" sz="2400" dirty="0" smtClean="0"/>
          </a:p>
          <a:p>
            <a:pPr>
              <a:buNone/>
            </a:pPr>
            <a:endParaRPr lang="en-NZ"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5360"/>
          </a:xfrm>
        </p:spPr>
        <p:txBody>
          <a:bodyPr>
            <a:normAutofit/>
          </a:bodyPr>
          <a:lstStyle/>
          <a:p>
            <a:r>
              <a:rPr lang="en-NZ" sz="3200" dirty="0" smtClean="0"/>
              <a:t>Summary of the main ideas in Stanza One</a:t>
            </a:r>
            <a:endParaRPr lang="en-NZ" sz="3200" dirty="0"/>
          </a:p>
        </p:txBody>
      </p:sp>
      <p:sp>
        <p:nvSpPr>
          <p:cNvPr id="3" name="Content Placeholder 2"/>
          <p:cNvSpPr>
            <a:spLocks noGrp="1"/>
          </p:cNvSpPr>
          <p:nvPr>
            <p:ph idx="1"/>
          </p:nvPr>
        </p:nvSpPr>
        <p:spPr>
          <a:xfrm>
            <a:off x="251520" y="1268760"/>
            <a:ext cx="8640960" cy="5472608"/>
          </a:xfrm>
        </p:spPr>
        <p:txBody>
          <a:bodyPr>
            <a:normAutofit/>
          </a:bodyPr>
          <a:lstStyle/>
          <a:p>
            <a:pPr>
              <a:buNone/>
            </a:pPr>
            <a:r>
              <a:rPr lang="en-NZ" sz="2000" b="1" u="sng" dirty="0" smtClean="0"/>
              <a:t>Stanza one</a:t>
            </a:r>
          </a:p>
          <a:p>
            <a:pPr>
              <a:buNone/>
            </a:pPr>
            <a:r>
              <a:rPr lang="en-NZ" sz="2000" dirty="0" smtClean="0"/>
              <a:t>      The men of the poet’s reserve troop have been summoned to their annual training session so that all the men of a certain age in Singapore are ready to defend their country.  The letters summoning the men arrive and  they are not allowed to miss the training. The men are out of shape and possibly unfit. They pay attention to the call-up to practise and  have to find their old uniforms and gear that has been tucked away in their wardrobes. The uniforms are too small as they have put on weight so they shove themselves carefully into these tight uniforms. The helmets are also </a:t>
            </a:r>
          </a:p>
          <a:p>
            <a:pPr>
              <a:buNone/>
            </a:pPr>
            <a:r>
              <a:rPr lang="en-NZ" sz="2000" dirty="0" smtClean="0"/>
              <a:t>      large and they cannot see clearly from them –maybe this is due to the soldiers becoming bald and their helmets are now too loose. The men report for training and are confronted again with the very modern and sleek weapons of their youthful army years, many years ago.  </a:t>
            </a:r>
          </a:p>
          <a:p>
            <a:pPr>
              <a:buNone/>
            </a:pPr>
            <a:r>
              <a:rPr lang="en-NZ" sz="2000" i="1" dirty="0" smtClean="0"/>
              <a:t>      This stanza is about getting ready for the training period. The politicians of Singapore began military training as a way to discipline and control the young men of their country as well as defend the city state of Singapore.</a:t>
            </a:r>
          </a:p>
          <a:p>
            <a:pPr>
              <a:buNone/>
            </a:pPr>
            <a:endParaRPr lang="en-NZ" sz="2000" b="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r>
              <a:rPr lang="en-NZ" dirty="0" smtClean="0"/>
              <a:t>Summary of Stanza Two </a:t>
            </a:r>
            <a:endParaRPr lang="en-NZ" dirty="0"/>
          </a:p>
        </p:txBody>
      </p:sp>
      <p:sp>
        <p:nvSpPr>
          <p:cNvPr id="3" name="Content Placeholder 2"/>
          <p:cNvSpPr>
            <a:spLocks noGrp="1"/>
          </p:cNvSpPr>
          <p:nvPr>
            <p:ph idx="1"/>
          </p:nvPr>
        </p:nvSpPr>
        <p:spPr>
          <a:xfrm>
            <a:off x="179512" y="1268760"/>
            <a:ext cx="8784976" cy="5400600"/>
          </a:xfrm>
        </p:spPr>
        <p:txBody>
          <a:bodyPr>
            <a:normAutofit/>
          </a:bodyPr>
          <a:lstStyle/>
          <a:p>
            <a:pPr>
              <a:buNone/>
            </a:pPr>
            <a:r>
              <a:rPr lang="en-NZ" sz="2000" b="1" u="sng" dirty="0" smtClean="0"/>
              <a:t>STANZA TWO:-</a:t>
            </a:r>
          </a:p>
          <a:p>
            <a:pPr>
              <a:buNone/>
            </a:pPr>
            <a:r>
              <a:rPr lang="en-NZ" sz="1800" dirty="0" smtClean="0"/>
              <a:t>      This stanza is about the men at the  training event. They are on the move all the time –going up familiar hills, the same forests. They will repeat the exercises yearly until they are too old (around 40 or so) and then not suited to this type of activity due to their physical limitations. </a:t>
            </a:r>
          </a:p>
          <a:p>
            <a:pPr>
              <a:buNone/>
            </a:pPr>
            <a:r>
              <a:rPr lang="en-NZ" sz="1800" dirty="0" smtClean="0"/>
              <a:t>       The same trails will be repeatedly used to train them and like young children they will do what they are told quickly. This obeying is compared to young children being placed on carnival carousels which they are not allowed to get off  and experience the excitement and fantasy that someone else has built for them. The men are like the children- they must obey or they will be fined or imprisoned or  not doing what they are told because the ex Singaporean Prime Minister Lee Kwan Yue thought up this regular training so all the men could defend their country if it was attacked.  </a:t>
            </a:r>
          </a:p>
          <a:p>
            <a:pPr>
              <a:buNone/>
            </a:pPr>
            <a:r>
              <a:rPr lang="en-NZ" sz="1800" dirty="0" smtClean="0"/>
              <a:t>       Boey Kim Cheng likens the military traditions and customs as boring and never changing, war-games and fighting make-believe enemies childish and made-up.</a:t>
            </a:r>
          </a:p>
          <a:p>
            <a:pPr>
              <a:buNone/>
            </a:pPr>
            <a:r>
              <a:rPr lang="en-NZ" sz="2000" dirty="0" smtClean="0"/>
              <a:t>       </a:t>
            </a:r>
            <a:r>
              <a:rPr lang="en-NZ" sz="2000" i="1" dirty="0" smtClean="0"/>
              <a:t>Again the poet ridicules these activities and sounds quite cynical.</a:t>
            </a:r>
            <a:endParaRPr lang="en-NZ" sz="1800" dirty="0" smtClean="0"/>
          </a:p>
          <a:p>
            <a:pPr>
              <a:buNone/>
            </a:pPr>
            <a:endParaRPr lang="en-NZ"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r>
              <a:rPr lang="en-NZ" dirty="0" smtClean="0"/>
              <a:t>SUMMARY OF STANZA THREE</a:t>
            </a:r>
            <a:endParaRPr lang="en-NZ" dirty="0"/>
          </a:p>
        </p:txBody>
      </p:sp>
      <p:sp>
        <p:nvSpPr>
          <p:cNvPr id="3" name="Content Placeholder 2"/>
          <p:cNvSpPr>
            <a:spLocks noGrp="1"/>
          </p:cNvSpPr>
          <p:nvPr>
            <p:ph idx="1"/>
          </p:nvPr>
        </p:nvSpPr>
        <p:spPr>
          <a:xfrm>
            <a:off x="179512" y="1268760"/>
            <a:ext cx="8712968" cy="5472608"/>
          </a:xfrm>
        </p:spPr>
        <p:txBody>
          <a:bodyPr>
            <a:normAutofit lnSpcReduction="10000"/>
          </a:bodyPr>
          <a:lstStyle/>
          <a:p>
            <a:pPr>
              <a:buNone/>
            </a:pPr>
            <a:r>
              <a:rPr lang="en-NZ" sz="1800" b="1" u="sng" dirty="0" smtClean="0"/>
              <a:t>STANZA THREE:-</a:t>
            </a:r>
          </a:p>
          <a:p>
            <a:pPr>
              <a:buNone/>
            </a:pPr>
            <a:r>
              <a:rPr lang="en-NZ" sz="1800" dirty="0" smtClean="0"/>
              <a:t>      </a:t>
            </a:r>
            <a:r>
              <a:rPr lang="en-NZ" sz="1600" dirty="0" smtClean="0"/>
              <a:t>The stanza begins with the poet suggesting the men might surprise themselves  and act like unlikely heroes at having braved the many years that they were called to annual training and they got rewarded with braids and medals pinned to their tunics for their years of service in the Singapore Reserve Army. Instead of being cynical, Boey Kim Cheng sounds quite pleased in a way as it shows the determination and the challenges these men had to face – it is also a way to keep the males of the country fit and in good health.</a:t>
            </a:r>
          </a:p>
          <a:p>
            <a:pPr>
              <a:buNone/>
            </a:pPr>
            <a:r>
              <a:rPr lang="en-NZ" sz="1600" dirty="0" smtClean="0"/>
              <a:t>       By referring to Sisyphus,a mythical king who was being punished for son reason by having to endlessly roll boulders up hills and then watch them roll back down, Boey states that by doing the same thing repeatedly and endlessly every year they survived the torture and hard slog. He say the men are also determined not to be out done and they will continue following orders until Sisyphus goes to sleep with the boredom makes the king drop off to sleep.</a:t>
            </a:r>
          </a:p>
          <a:p>
            <a:pPr>
              <a:buNone/>
            </a:pPr>
            <a:r>
              <a:rPr lang="en-NZ" sz="1600" dirty="0" smtClean="0"/>
              <a:t>       </a:t>
            </a:r>
          </a:p>
          <a:p>
            <a:pPr>
              <a:buNone/>
            </a:pPr>
            <a:r>
              <a:rPr lang="en-NZ" sz="1600" dirty="0" smtClean="0"/>
              <a:t>        In the last three lines he states the men will continue following the same annual training until they are too old for it and then they will become involved with new idea and interests befitting their age and physical abilities. The words “our lives stumbling onto the open sea, into daybreak” describes them exploring other avenues, waking up and exploring other worlds to that of the Singapore Reserve Army. At times Boey seems to suggest that the army consumes these men and restricts – they are unable to really do what they want to because they owe allegiance and loyalty to their country  and political laws also bind them to this with the threat of imprisonment.</a:t>
            </a:r>
            <a:endParaRPr lang="en-NZ" sz="1600" b="1" u="sng" dirty="0" smtClean="0"/>
          </a:p>
          <a:p>
            <a:pPr>
              <a:buNone/>
            </a:pPr>
            <a:endParaRPr lang="en-NZ" sz="1800"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Poet’s purpose and style</a:t>
            </a:r>
            <a:endParaRPr lang="en-NZ" dirty="0"/>
          </a:p>
        </p:txBody>
      </p:sp>
      <p:sp>
        <p:nvSpPr>
          <p:cNvPr id="3" name="Content Placeholder 2"/>
          <p:cNvSpPr>
            <a:spLocks noGrp="1"/>
          </p:cNvSpPr>
          <p:nvPr>
            <p:ph idx="1"/>
          </p:nvPr>
        </p:nvSpPr>
        <p:spPr/>
        <p:txBody>
          <a:bodyPr>
            <a:normAutofit/>
          </a:bodyPr>
          <a:lstStyle/>
          <a:p>
            <a:pPr marL="514350" indent="-514350">
              <a:buAutoNum type="arabicPeriod"/>
            </a:pPr>
            <a:r>
              <a:rPr lang="en-NZ" sz="2000" dirty="0" smtClean="0"/>
              <a:t>What do you think is the poet’s purpose for writing this poem? 	</a:t>
            </a:r>
            <a:r>
              <a:rPr lang="en-NZ" sz="2000" i="1" dirty="0" err="1" smtClean="0"/>
              <a:t>Boey</a:t>
            </a:r>
            <a:r>
              <a:rPr lang="en-NZ" sz="2000" i="1" dirty="0" smtClean="0"/>
              <a:t> Kim Cheng’s main intentions were to inform the readers about…</a:t>
            </a:r>
          </a:p>
          <a:p>
            <a:pPr marL="514350" indent="-514350">
              <a:buAutoNum type="arabicPeriod"/>
            </a:pPr>
            <a:r>
              <a:rPr lang="en-NZ" sz="2000" dirty="0" smtClean="0"/>
              <a:t>The poem has no constant rhyme scheme where as many of </a:t>
            </a:r>
            <a:r>
              <a:rPr lang="en-NZ" sz="2000" dirty="0" err="1" smtClean="0"/>
              <a:t>Boey’s</a:t>
            </a:r>
            <a:r>
              <a:rPr lang="en-NZ" sz="2000" dirty="0" smtClean="0"/>
              <a:t> other poems do.</a:t>
            </a:r>
          </a:p>
          <a:p>
            <a:pPr marL="514350" indent="-514350">
              <a:buNone/>
            </a:pPr>
            <a:r>
              <a:rPr lang="en-NZ" sz="2000" dirty="0" smtClean="0"/>
              <a:t>        Why do you think he did not include a constant rhyme scheme in this poem?</a:t>
            </a:r>
          </a:p>
          <a:p>
            <a:pPr marL="514350" indent="-514350">
              <a:buAutoNum type="arabicPeriod" startAt="3"/>
            </a:pPr>
            <a:r>
              <a:rPr lang="en-NZ" sz="2000" dirty="0" smtClean="0"/>
              <a:t>The poem is written in free verse and also in a narrative style. Why do you think he structured the ideas in each stanza differently? What is the intended effect of doing this?</a:t>
            </a:r>
          </a:p>
          <a:p>
            <a:pPr marL="514350" indent="-514350">
              <a:buAutoNum type="arabicPeriod" startAt="3"/>
            </a:pPr>
            <a:r>
              <a:rPr lang="en-NZ" sz="2000" dirty="0" smtClean="0"/>
              <a:t>Another feature of </a:t>
            </a:r>
            <a:r>
              <a:rPr lang="en-NZ" sz="2000" dirty="0" err="1" smtClean="0"/>
              <a:t>Boey’s</a:t>
            </a:r>
            <a:r>
              <a:rPr lang="en-NZ" sz="2000" dirty="0" smtClean="0"/>
              <a:t> style is including references to classical mythological characters. Explain why he has used Sisyphus and his tale in the third stanza. What comparison is he trying to make between the soldiers and the king? Is it effective?</a:t>
            </a:r>
            <a:endParaRPr lang="en-NZ"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Tone and moods evident in the poem</a:t>
            </a:r>
            <a:endParaRPr lang="en-NZ" dirty="0"/>
          </a:p>
        </p:txBody>
      </p:sp>
      <p:sp>
        <p:nvSpPr>
          <p:cNvPr id="3" name="Content Placeholder 2"/>
          <p:cNvSpPr>
            <a:spLocks noGrp="1"/>
          </p:cNvSpPr>
          <p:nvPr>
            <p:ph idx="1"/>
          </p:nvPr>
        </p:nvSpPr>
        <p:spPr>
          <a:xfrm>
            <a:off x="107504" y="1600200"/>
            <a:ext cx="8784976" cy="5141168"/>
          </a:xfrm>
        </p:spPr>
        <p:txBody>
          <a:bodyPr>
            <a:normAutofit/>
          </a:bodyPr>
          <a:lstStyle/>
          <a:p>
            <a:pPr marL="457200" indent="-457200">
              <a:buAutoNum type="arabicPeriod"/>
            </a:pPr>
            <a:r>
              <a:rPr lang="en-NZ" sz="2000" dirty="0" smtClean="0"/>
              <a:t>What tone  of voice does the poet use in the poem? Does it change ?</a:t>
            </a:r>
          </a:p>
          <a:p>
            <a:pPr marL="457200" indent="-457200">
              <a:buAutoNum type="arabicPeriod"/>
            </a:pPr>
            <a:r>
              <a:rPr lang="en-NZ" sz="2000" dirty="0" smtClean="0"/>
              <a:t>Explain the moods and feelings evident in the poem. How are these  brought out and explain the effects of each mood and feeling? Do they add interest to the poem? Explain in depth.</a:t>
            </a:r>
          </a:p>
          <a:p>
            <a:pPr marL="457200" indent="-457200">
              <a:buAutoNum type="arabicPeriod"/>
            </a:pPr>
            <a:r>
              <a:rPr lang="en-NZ" sz="2000" dirty="0" smtClean="0"/>
              <a:t>How do the tone, moods and feelings of the poem highlight the themes and main ideas ?</a:t>
            </a:r>
          </a:p>
          <a:p>
            <a:pPr marL="457200" indent="-457200">
              <a:buNone/>
            </a:pPr>
            <a:endParaRPr lang="en-NZ" sz="2000" dirty="0" smtClean="0"/>
          </a:p>
          <a:p>
            <a:pPr marL="457200" indent="-457200">
              <a:buAutoNum type="arabicPeriod"/>
            </a:pPr>
            <a:endParaRPr lang="en-NZ" sz="2000" dirty="0" smtClean="0"/>
          </a:p>
          <a:p>
            <a:pPr marL="457200" indent="-457200">
              <a:buAutoNum type="arabicPeriod"/>
            </a:pPr>
            <a:endParaRPr lang="en-NZ"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717032"/>
            <a:ext cx="2692499" cy="273042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Language devices and punctuation in the poem</a:t>
            </a:r>
            <a:endParaRPr lang="en-NZ" dirty="0"/>
          </a:p>
        </p:txBody>
      </p:sp>
      <p:sp>
        <p:nvSpPr>
          <p:cNvPr id="3" name="Content Placeholder 2"/>
          <p:cNvSpPr>
            <a:spLocks noGrp="1"/>
          </p:cNvSpPr>
          <p:nvPr>
            <p:ph idx="1"/>
          </p:nvPr>
        </p:nvSpPr>
        <p:spPr/>
        <p:txBody>
          <a:bodyPr>
            <a:normAutofit/>
          </a:bodyPr>
          <a:lstStyle/>
          <a:p>
            <a:pPr marL="514350" indent="-514350">
              <a:buAutoNum type="arabicPeriod"/>
            </a:pPr>
            <a:r>
              <a:rPr lang="en-NZ" sz="1600" dirty="0" smtClean="0"/>
              <a:t>Go through each stanza and pick out the language devices, describe how they have been used and their effects. Pay particular attention to figurative devices and sound devices.</a:t>
            </a:r>
          </a:p>
          <a:p>
            <a:pPr marL="514350" indent="-514350">
              <a:buAutoNum type="arabicPeriod"/>
            </a:pPr>
            <a:r>
              <a:rPr lang="en-NZ" sz="1600" dirty="0" smtClean="0"/>
              <a:t>Look at the imagery used in the poem – classify it under the following types of imagery –</a:t>
            </a:r>
            <a:r>
              <a:rPr lang="en-NZ" sz="1600" b="1" dirty="0" smtClean="0"/>
              <a:t>Visual</a:t>
            </a:r>
            <a:r>
              <a:rPr lang="en-NZ" sz="1600" dirty="0" smtClean="0"/>
              <a:t> imagery - something seen in the mind's eye  </a:t>
            </a:r>
          </a:p>
          <a:p>
            <a:r>
              <a:rPr lang="en-NZ" sz="1600" b="1" dirty="0" smtClean="0"/>
              <a:t>                     Auditory</a:t>
            </a:r>
            <a:r>
              <a:rPr lang="en-NZ" sz="1600" dirty="0" smtClean="0"/>
              <a:t> imagery - represents a sound  </a:t>
            </a:r>
          </a:p>
          <a:p>
            <a:r>
              <a:rPr lang="en-NZ" sz="1600" dirty="0" smtClean="0"/>
              <a:t>                    </a:t>
            </a:r>
            <a:r>
              <a:rPr lang="en-NZ" sz="1600" b="1" dirty="0" smtClean="0"/>
              <a:t>Olfactory</a:t>
            </a:r>
            <a:r>
              <a:rPr lang="en-NZ" sz="1600" dirty="0" smtClean="0"/>
              <a:t> imagery - a smell </a:t>
            </a:r>
          </a:p>
          <a:p>
            <a:r>
              <a:rPr lang="en-NZ" sz="1600" b="1" dirty="0" smtClean="0"/>
              <a:t>                    Gustatory</a:t>
            </a:r>
            <a:r>
              <a:rPr lang="en-NZ" sz="1600" dirty="0" smtClean="0"/>
              <a:t> imagery - a taste  </a:t>
            </a:r>
          </a:p>
          <a:p>
            <a:r>
              <a:rPr lang="en-NZ" sz="1600" dirty="0" smtClean="0"/>
              <a:t>                    </a:t>
            </a:r>
            <a:r>
              <a:rPr lang="en-NZ" sz="1600" b="1" dirty="0" smtClean="0"/>
              <a:t>Tactile</a:t>
            </a:r>
            <a:r>
              <a:rPr lang="en-NZ" sz="1600" dirty="0" smtClean="0"/>
              <a:t> imagery - touch, for example hardness, softness, wetness, heat,   </a:t>
            </a:r>
          </a:p>
          <a:p>
            <a:r>
              <a:rPr lang="en-NZ" sz="1600" dirty="0" smtClean="0"/>
              <a:t>                     cold           </a:t>
            </a:r>
          </a:p>
          <a:p>
            <a:r>
              <a:rPr lang="en-NZ" sz="1600" b="1" dirty="0" smtClean="0"/>
              <a:t>                    Organic</a:t>
            </a:r>
            <a:r>
              <a:rPr lang="en-NZ" sz="1600" dirty="0" smtClean="0"/>
              <a:t> imagery - internal sensation: hunger, thirst, fatigue, fear   </a:t>
            </a:r>
          </a:p>
          <a:p>
            <a:pPr>
              <a:buNone/>
            </a:pPr>
            <a:r>
              <a:rPr lang="en-NZ" sz="1600" b="1" dirty="0" smtClean="0"/>
              <a:t>                           </a:t>
            </a:r>
            <a:r>
              <a:rPr lang="en-NZ" sz="1600" b="1" dirty="0" err="1" smtClean="0"/>
              <a:t>Kinesthetic</a:t>
            </a:r>
            <a:r>
              <a:rPr lang="en-NZ" sz="1600" dirty="0" smtClean="0"/>
              <a:t> imagery - movement or tension</a:t>
            </a:r>
          </a:p>
          <a:p>
            <a:pPr>
              <a:buNone/>
            </a:pPr>
            <a:r>
              <a:rPr lang="en-NZ" sz="1600" dirty="0" smtClean="0"/>
              <a:t>             </a:t>
            </a:r>
            <a:r>
              <a:rPr lang="en-NZ" sz="1600" i="1" dirty="0" smtClean="0"/>
              <a:t>Explain the imagery you have found and explain the effect of each image.    </a:t>
            </a:r>
          </a:p>
          <a:p>
            <a:pPr>
              <a:buNone/>
            </a:pPr>
            <a:r>
              <a:rPr lang="en-NZ" sz="1600" i="1" dirty="0" smtClean="0"/>
              <a:t>            How does this image add meaning to the poem and themes</a:t>
            </a:r>
            <a:r>
              <a:rPr lang="en-NZ" sz="1800" i="1" dirty="0" smtClean="0"/>
              <a:t>. </a:t>
            </a:r>
            <a:r>
              <a:rPr lang="en-NZ" sz="1800" dirty="0" smtClean="0"/>
              <a:t>       </a:t>
            </a:r>
          </a:p>
          <a:p>
            <a:pPr marL="514350" indent="-514350">
              <a:buNone/>
            </a:pPr>
            <a:r>
              <a:rPr lang="en-NZ" sz="1800" dirty="0" smtClean="0"/>
              <a:t>3.      What symbols and symbolism is evident in the poem? Explain the effect of the use of symbols and state how they add meaning to the poem.</a:t>
            </a:r>
            <a:endParaRPr lang="en-NZ"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Language devices, punctuation and themes in the poem</a:t>
            </a:r>
            <a:endParaRPr lang="en-NZ" dirty="0"/>
          </a:p>
        </p:txBody>
      </p:sp>
      <p:sp>
        <p:nvSpPr>
          <p:cNvPr id="3" name="Content Placeholder 2"/>
          <p:cNvSpPr>
            <a:spLocks noGrp="1"/>
          </p:cNvSpPr>
          <p:nvPr>
            <p:ph idx="1"/>
          </p:nvPr>
        </p:nvSpPr>
        <p:spPr/>
        <p:txBody>
          <a:bodyPr>
            <a:normAutofit/>
          </a:bodyPr>
          <a:lstStyle/>
          <a:p>
            <a:pPr>
              <a:buAutoNum type="arabicPeriod" startAt="4"/>
            </a:pPr>
            <a:r>
              <a:rPr lang="en-NZ" sz="1800" dirty="0" smtClean="0"/>
              <a:t>Look at the way punctuation features have been used in the poem and explain the effects of these. Pay attention to the use of caesuras (commas in the </a:t>
            </a:r>
            <a:r>
              <a:rPr lang="en-NZ" sz="1800" dirty="0" err="1" smtClean="0"/>
              <a:t>middleof</a:t>
            </a:r>
            <a:r>
              <a:rPr lang="en-NZ" sz="1800" dirty="0" smtClean="0"/>
              <a:t> the line and full stops), end stopped lines and enjambment.</a:t>
            </a:r>
          </a:p>
          <a:p>
            <a:pPr>
              <a:buNone/>
            </a:pPr>
            <a:endParaRPr lang="en-NZ" sz="1800" b="1" u="sng" dirty="0" smtClean="0"/>
          </a:p>
          <a:p>
            <a:pPr>
              <a:buNone/>
            </a:pPr>
            <a:endParaRPr lang="en-NZ" sz="1800" b="1" u="sng" dirty="0"/>
          </a:p>
          <a:p>
            <a:pPr>
              <a:buNone/>
            </a:pPr>
            <a:endParaRPr lang="en-NZ" sz="1800" b="1" u="sng" dirty="0" smtClean="0"/>
          </a:p>
          <a:p>
            <a:pPr>
              <a:buNone/>
            </a:pPr>
            <a:r>
              <a:rPr lang="en-NZ" sz="1800" b="1" u="sng" dirty="0" smtClean="0"/>
              <a:t>THEMES IN RESERVIST</a:t>
            </a:r>
          </a:p>
          <a:p>
            <a:pPr>
              <a:buAutoNum type="arabicPeriod"/>
            </a:pPr>
            <a:r>
              <a:rPr lang="en-NZ" sz="1800" dirty="0" smtClean="0"/>
              <a:t>Re-read the poem and discuss with your partner or group the main ideas and themes in the poem.</a:t>
            </a:r>
          </a:p>
          <a:p>
            <a:pPr>
              <a:buAutoNum type="arabicPeriod"/>
            </a:pPr>
            <a:r>
              <a:rPr lang="en-NZ" sz="1800" dirty="0" smtClean="0"/>
              <a:t>How are these themes brought out in the three stanzas?</a:t>
            </a:r>
          </a:p>
          <a:p>
            <a:pPr>
              <a:buAutoNum type="arabicPeriod"/>
            </a:pPr>
            <a:r>
              <a:rPr lang="en-NZ" sz="1800" dirty="0" smtClean="0"/>
              <a:t>What do you think </a:t>
            </a:r>
            <a:r>
              <a:rPr lang="en-NZ" sz="1800" dirty="0" err="1" smtClean="0"/>
              <a:t>Boey</a:t>
            </a:r>
            <a:r>
              <a:rPr lang="en-NZ" sz="1800" dirty="0" smtClean="0"/>
              <a:t> really shows about the idea of being a reservist? Write a full two paragraphs on this.</a:t>
            </a:r>
          </a:p>
          <a:p>
            <a:pPr>
              <a:buNone/>
            </a:pPr>
            <a:endParaRPr lang="en-NZ"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23528" y="404664"/>
            <a:ext cx="7620000" cy="777875"/>
          </a:xfrm>
        </p:spPr>
        <p:txBody>
          <a:bodyPr/>
          <a:lstStyle/>
          <a:p>
            <a:pPr fontAlgn="auto">
              <a:spcAft>
                <a:spcPts val="0"/>
              </a:spcAft>
              <a:defRPr/>
            </a:pPr>
            <a:r>
              <a:rPr lang="en-NZ" b="1" dirty="0" smtClean="0">
                <a:solidFill>
                  <a:srgbClr val="FF0000"/>
                </a:solidFill>
              </a:rPr>
              <a:t>GET FLIRTY!!!</a:t>
            </a:r>
          </a:p>
        </p:txBody>
      </p:sp>
      <p:sp>
        <p:nvSpPr>
          <p:cNvPr id="3" name="Content Placeholder 2"/>
          <p:cNvSpPr>
            <a:spLocks noGrp="1"/>
          </p:cNvSpPr>
          <p:nvPr>
            <p:ph sz="half" idx="1"/>
          </p:nvPr>
        </p:nvSpPr>
        <p:spPr>
          <a:xfrm>
            <a:off x="755576" y="1412776"/>
            <a:ext cx="7777163" cy="5300662"/>
          </a:xfrm>
        </p:spPr>
        <p:txBody>
          <a:bodyPr rtlCol="0">
            <a:normAutofit fontScale="92500" lnSpcReduction="20000"/>
          </a:bodyPr>
          <a:lstStyle/>
          <a:p>
            <a:pPr marL="457200" indent="-457200" fontAlgn="auto">
              <a:spcAft>
                <a:spcPts val="0"/>
              </a:spcAft>
              <a:buFont typeface="Arial" pitchFamily="34" charset="0"/>
              <a:buAutoNum type="arabicPeriod"/>
              <a:defRPr/>
            </a:pPr>
            <a:r>
              <a:rPr lang="en-NZ" sz="2000" dirty="0"/>
              <a:t>Focus on the </a:t>
            </a:r>
            <a:r>
              <a:rPr lang="en-NZ" sz="2000" b="1" dirty="0"/>
              <a:t>form</a:t>
            </a:r>
            <a:r>
              <a:rPr lang="en-NZ" sz="2000" dirty="0"/>
              <a:t> of the poem , looking at the </a:t>
            </a:r>
            <a:r>
              <a:rPr lang="en-NZ" sz="2000" b="1" dirty="0"/>
              <a:t>structure</a:t>
            </a:r>
            <a:r>
              <a:rPr lang="en-NZ" sz="2000" dirty="0"/>
              <a:t>, punctuation, line lengths and the  arrangement of the poem’s stanzas. How do these features add interest and meaning to the poem</a:t>
            </a:r>
            <a:r>
              <a:rPr lang="en-NZ" sz="2000" dirty="0" smtClean="0"/>
              <a:t>? </a:t>
            </a:r>
            <a:r>
              <a:rPr lang="en-NZ" sz="2000" dirty="0"/>
              <a:t>Also examine the arrangements of the words, phrases and sentences in the poem</a:t>
            </a:r>
            <a:r>
              <a:rPr lang="en-NZ" sz="2000" dirty="0" smtClean="0"/>
              <a:t>.</a:t>
            </a:r>
          </a:p>
          <a:p>
            <a:pPr marL="457200" indent="-457200" fontAlgn="auto">
              <a:spcAft>
                <a:spcPts val="0"/>
              </a:spcAft>
              <a:buFont typeface="Arial" pitchFamily="34" charset="0"/>
              <a:buAutoNum type="arabicPeriod"/>
              <a:defRPr/>
            </a:pPr>
            <a:r>
              <a:rPr lang="en-NZ" sz="2000" dirty="0" smtClean="0"/>
              <a:t>Examine </a:t>
            </a:r>
            <a:r>
              <a:rPr lang="en-NZ" sz="2000" dirty="0"/>
              <a:t>the </a:t>
            </a:r>
            <a:r>
              <a:rPr lang="en-NZ" sz="2000" b="1" dirty="0"/>
              <a:t>language</a:t>
            </a:r>
            <a:r>
              <a:rPr lang="en-NZ" sz="2000" dirty="0"/>
              <a:t> used  in the poem, looking at the meaning of words and whether they have negative or positive connotations. </a:t>
            </a:r>
          </a:p>
          <a:p>
            <a:pPr marL="457200" indent="-457200" fontAlgn="auto">
              <a:spcAft>
                <a:spcPts val="0"/>
              </a:spcAft>
              <a:buFont typeface="Arial" pitchFamily="34" charset="0"/>
              <a:buAutoNum type="arabicPeriod"/>
              <a:defRPr/>
            </a:pPr>
            <a:r>
              <a:rPr lang="en-NZ" sz="2000" dirty="0" smtClean="0"/>
              <a:t>Look </a:t>
            </a:r>
            <a:r>
              <a:rPr lang="en-NZ" sz="2000" dirty="0"/>
              <a:t>at the techniques, </a:t>
            </a:r>
            <a:r>
              <a:rPr lang="en-NZ" sz="2000" b="1" dirty="0"/>
              <a:t>imagery</a:t>
            </a:r>
            <a:r>
              <a:rPr lang="en-NZ" sz="2000" dirty="0"/>
              <a:t> and poetic language that has been used? How do these techniques bring out the main themes and ideas in the poem?  </a:t>
            </a:r>
            <a:endParaRPr lang="en-NZ" sz="2000" dirty="0" smtClean="0"/>
          </a:p>
          <a:p>
            <a:pPr marL="457200" indent="-457200" fontAlgn="auto">
              <a:spcAft>
                <a:spcPts val="0"/>
              </a:spcAft>
              <a:buFont typeface="Arial" pitchFamily="34" charset="0"/>
              <a:buAutoNum type="arabicPeriod"/>
              <a:defRPr/>
            </a:pPr>
            <a:r>
              <a:rPr lang="en-NZ" sz="2000" dirty="0" smtClean="0"/>
              <a:t>How does the poet make use of </a:t>
            </a:r>
            <a:r>
              <a:rPr lang="en-NZ" sz="2000" b="1" dirty="0" smtClean="0"/>
              <a:t>rhyme, repetition and rhythm</a:t>
            </a:r>
            <a:r>
              <a:rPr lang="en-NZ" sz="2000" dirty="0" smtClean="0"/>
              <a:t>?  Why does he do this?</a:t>
            </a:r>
          </a:p>
          <a:p>
            <a:pPr marL="457200" indent="-457200" fontAlgn="auto">
              <a:spcAft>
                <a:spcPts val="0"/>
              </a:spcAft>
              <a:buFont typeface="Arial" pitchFamily="34" charset="0"/>
              <a:buAutoNum type="arabicPeriod"/>
              <a:defRPr/>
            </a:pPr>
            <a:r>
              <a:rPr lang="en-NZ" sz="2000" dirty="0" smtClean="0"/>
              <a:t>What are the </a:t>
            </a:r>
            <a:r>
              <a:rPr lang="en-NZ" sz="2000" b="1" dirty="0" smtClean="0"/>
              <a:t>poet’s main ideas </a:t>
            </a:r>
            <a:r>
              <a:rPr lang="en-NZ" sz="2000" dirty="0" smtClean="0"/>
              <a:t>that he brings out in the poem and how does he do this? Explain the </a:t>
            </a:r>
            <a:r>
              <a:rPr lang="en-NZ" sz="2000" b="1" dirty="0" smtClean="0"/>
              <a:t>feelings</a:t>
            </a:r>
            <a:r>
              <a:rPr lang="en-NZ" sz="2000" dirty="0" smtClean="0"/>
              <a:t> that the poet conveys throughout the poem.  Describe the poet’s </a:t>
            </a:r>
            <a:r>
              <a:rPr lang="en-NZ" sz="2000" b="1" dirty="0" smtClean="0"/>
              <a:t>attitude</a:t>
            </a:r>
            <a:r>
              <a:rPr lang="en-NZ" sz="2000" dirty="0" smtClean="0"/>
              <a:t> to his subject. Does this change as the poem progresses? Carefully examine the </a:t>
            </a:r>
            <a:r>
              <a:rPr lang="en-NZ" sz="2000" b="1" dirty="0" smtClean="0"/>
              <a:t>tone</a:t>
            </a:r>
            <a:r>
              <a:rPr lang="en-NZ" sz="2000" dirty="0" smtClean="0"/>
              <a:t> throughout the poem and find vocabulary to back up your discussion.</a:t>
            </a:r>
          </a:p>
          <a:p>
            <a:pPr marL="457200" indent="-457200" fontAlgn="auto">
              <a:spcAft>
                <a:spcPts val="0"/>
              </a:spcAft>
              <a:buFont typeface="Arial" pitchFamily="34" charset="0"/>
              <a:buAutoNum type="arabicPeriod" startAt="6"/>
              <a:defRPr/>
            </a:pPr>
            <a:r>
              <a:rPr lang="en-NZ" sz="2000" dirty="0" smtClean="0"/>
              <a:t>How do you react to this poem?  Does it bring any particular thoughts to mind?</a:t>
            </a:r>
            <a:r>
              <a:rPr lang="en-NZ" sz="2000" dirty="0"/>
              <a:t> </a:t>
            </a:r>
            <a:r>
              <a:rPr lang="en-NZ" sz="2000" dirty="0" smtClean="0"/>
              <a:t> Which poems would you </a:t>
            </a:r>
            <a:r>
              <a:rPr lang="en-NZ" sz="2000" b="1" dirty="0" smtClean="0"/>
              <a:t>compare</a:t>
            </a:r>
            <a:r>
              <a:rPr lang="en-NZ" sz="2000" dirty="0" smtClean="0"/>
              <a:t> this one with?</a:t>
            </a:r>
          </a:p>
        </p:txBody>
      </p:sp>
      <p:sp>
        <p:nvSpPr>
          <p:cNvPr id="4" name="Content Placeholder 3"/>
          <p:cNvSpPr>
            <a:spLocks noGrp="1"/>
          </p:cNvSpPr>
          <p:nvPr>
            <p:ph sz="half" idx="2"/>
          </p:nvPr>
        </p:nvSpPr>
        <p:spPr>
          <a:xfrm>
            <a:off x="323528" y="1556950"/>
            <a:ext cx="863600" cy="5300662"/>
          </a:xfrm>
        </p:spPr>
        <p:txBody>
          <a:bodyPr rtlCol="0">
            <a:normAutofit fontScale="92500" lnSpcReduction="20000"/>
          </a:bodyPr>
          <a:lstStyle/>
          <a:p>
            <a:pPr marL="0" indent="0" fontAlgn="auto">
              <a:spcAft>
                <a:spcPts val="0"/>
              </a:spcAft>
              <a:buFont typeface="Arial" pitchFamily="34" charset="0"/>
              <a:buNone/>
              <a:defRPr/>
            </a:pPr>
            <a:r>
              <a:rPr lang="en-NZ" b="1" dirty="0" smtClean="0">
                <a:solidFill>
                  <a:srgbClr val="FF0000"/>
                </a:solidFill>
              </a:rPr>
              <a:t>F</a:t>
            </a:r>
          </a:p>
          <a:p>
            <a:pPr marL="0" indent="0" fontAlgn="auto">
              <a:spcAft>
                <a:spcPts val="0"/>
              </a:spcAft>
              <a:buFont typeface="Arial" pitchFamily="34" charset="0"/>
              <a:buNone/>
              <a:defRPr/>
            </a:pPr>
            <a:endParaRPr lang="en-NZ" b="1" dirty="0" smtClean="0">
              <a:solidFill>
                <a:srgbClr val="FF0000"/>
              </a:solidFill>
            </a:endParaRPr>
          </a:p>
          <a:p>
            <a:pPr marL="0" indent="0" fontAlgn="auto">
              <a:spcAft>
                <a:spcPts val="0"/>
              </a:spcAft>
              <a:buFont typeface="Arial" pitchFamily="34" charset="0"/>
              <a:buNone/>
              <a:defRPr/>
            </a:pPr>
            <a:endParaRPr lang="en-NZ" b="1" dirty="0" smtClean="0">
              <a:solidFill>
                <a:srgbClr val="FF0000"/>
              </a:solidFill>
            </a:endParaRPr>
          </a:p>
          <a:p>
            <a:pPr marL="0" indent="0" fontAlgn="auto">
              <a:spcAft>
                <a:spcPts val="0"/>
              </a:spcAft>
              <a:buFont typeface="Arial" pitchFamily="34" charset="0"/>
              <a:buNone/>
              <a:defRPr/>
            </a:pPr>
            <a:r>
              <a:rPr lang="en-NZ" b="1" dirty="0" smtClean="0">
                <a:solidFill>
                  <a:srgbClr val="FF0000"/>
                </a:solidFill>
              </a:rPr>
              <a:t>L</a:t>
            </a:r>
            <a:endParaRPr lang="en-NZ" b="1" dirty="0">
              <a:solidFill>
                <a:srgbClr val="FF0000"/>
              </a:solidFill>
            </a:endParaRPr>
          </a:p>
          <a:p>
            <a:pPr marL="0" indent="0" fontAlgn="auto">
              <a:spcAft>
                <a:spcPts val="0"/>
              </a:spcAft>
              <a:buFont typeface="Arial" pitchFamily="34" charset="0"/>
              <a:buNone/>
              <a:defRPr/>
            </a:pPr>
            <a:r>
              <a:rPr lang="en-NZ" b="1" dirty="0" smtClean="0">
                <a:solidFill>
                  <a:srgbClr val="FF0000"/>
                </a:solidFill>
              </a:rPr>
              <a:t>I</a:t>
            </a:r>
          </a:p>
          <a:p>
            <a:pPr marL="0" indent="0" fontAlgn="auto">
              <a:spcAft>
                <a:spcPts val="0"/>
              </a:spcAft>
              <a:buFont typeface="Arial" pitchFamily="34" charset="0"/>
              <a:buNone/>
              <a:defRPr/>
            </a:pPr>
            <a:endParaRPr lang="en-NZ" b="1" dirty="0">
              <a:solidFill>
                <a:srgbClr val="FF0000"/>
              </a:solidFill>
            </a:endParaRPr>
          </a:p>
          <a:p>
            <a:pPr marL="0" indent="0" fontAlgn="auto">
              <a:spcAft>
                <a:spcPts val="0"/>
              </a:spcAft>
              <a:buFont typeface="Arial" pitchFamily="34" charset="0"/>
              <a:buNone/>
              <a:defRPr/>
            </a:pPr>
            <a:r>
              <a:rPr lang="en-NZ" b="1" dirty="0" smtClean="0">
                <a:solidFill>
                  <a:srgbClr val="FF0000"/>
                </a:solidFill>
              </a:rPr>
              <a:t>R</a:t>
            </a:r>
          </a:p>
          <a:p>
            <a:pPr marL="0" indent="0" fontAlgn="auto">
              <a:spcAft>
                <a:spcPts val="0"/>
              </a:spcAft>
              <a:buFont typeface="Arial" pitchFamily="34" charset="0"/>
              <a:buNone/>
              <a:defRPr/>
            </a:pPr>
            <a:endParaRPr lang="en-NZ" b="1" dirty="0">
              <a:solidFill>
                <a:srgbClr val="FF0000"/>
              </a:solidFill>
            </a:endParaRPr>
          </a:p>
          <a:p>
            <a:pPr marL="0" indent="0" fontAlgn="auto">
              <a:spcAft>
                <a:spcPts val="0"/>
              </a:spcAft>
              <a:buFont typeface="Arial" pitchFamily="34" charset="0"/>
              <a:buNone/>
              <a:defRPr/>
            </a:pPr>
            <a:r>
              <a:rPr lang="en-NZ" b="1" dirty="0" smtClean="0">
                <a:solidFill>
                  <a:srgbClr val="FF0000"/>
                </a:solidFill>
              </a:rPr>
              <a:t>T</a:t>
            </a:r>
          </a:p>
          <a:p>
            <a:pPr marL="0" indent="0" fontAlgn="auto">
              <a:spcAft>
                <a:spcPts val="0"/>
              </a:spcAft>
              <a:buFont typeface="Arial" pitchFamily="34" charset="0"/>
              <a:buNone/>
              <a:defRPr/>
            </a:pPr>
            <a:endParaRPr lang="en-NZ" b="1" dirty="0" smtClean="0">
              <a:solidFill>
                <a:srgbClr val="FF0000"/>
              </a:solidFill>
            </a:endParaRPr>
          </a:p>
          <a:p>
            <a:pPr marL="0" indent="0" fontAlgn="auto">
              <a:spcAft>
                <a:spcPts val="0"/>
              </a:spcAft>
              <a:buFont typeface="Arial" pitchFamily="34" charset="0"/>
              <a:buNone/>
              <a:defRPr/>
            </a:pPr>
            <a:r>
              <a:rPr lang="en-NZ" b="1" dirty="0">
                <a:solidFill>
                  <a:srgbClr val="FF0000"/>
                </a:solidFill>
              </a:rPr>
              <a:t>Y</a:t>
            </a:r>
          </a:p>
        </p:txBody>
      </p:sp>
    </p:spTree>
    <p:extLst>
      <p:ext uri="{BB962C8B-B14F-4D97-AF65-F5344CB8AC3E}">
        <p14:creationId xmlns:p14="http://schemas.microsoft.com/office/powerpoint/2010/main" val="2611773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COMPARE WITH…</a:t>
            </a:r>
            <a:endParaRPr lang="en-NZ" dirty="0"/>
          </a:p>
        </p:txBody>
      </p:sp>
      <p:sp>
        <p:nvSpPr>
          <p:cNvPr id="3" name="Content Placeholder 2"/>
          <p:cNvSpPr>
            <a:spLocks noGrp="1"/>
          </p:cNvSpPr>
          <p:nvPr>
            <p:ph idx="1"/>
          </p:nvPr>
        </p:nvSpPr>
        <p:spPr/>
        <p:txBody>
          <a:bodyPr/>
          <a:lstStyle/>
          <a:p>
            <a:pPr>
              <a:buNone/>
            </a:pPr>
            <a:r>
              <a:rPr lang="en-NZ" dirty="0" smtClean="0"/>
              <a:t>Compare the poem with the following poems:-</a:t>
            </a:r>
          </a:p>
          <a:p>
            <a:r>
              <a:rPr lang="en-NZ" i="1" dirty="0" smtClean="0"/>
              <a:t>Cambodia</a:t>
            </a:r>
          </a:p>
          <a:p>
            <a:r>
              <a:rPr lang="en-NZ" i="1" dirty="0" smtClean="0"/>
              <a:t>Attack</a:t>
            </a:r>
            <a:endParaRPr lang="en-NZ" i="1" dirty="0"/>
          </a:p>
          <a:p>
            <a:pPr>
              <a:buNone/>
            </a:pPr>
            <a:endParaRPr lang="en-NZ" dirty="0" smtClean="0"/>
          </a:p>
          <a:p>
            <a:pPr>
              <a:buNone/>
            </a:pPr>
            <a:r>
              <a:rPr lang="en-NZ" dirty="0">
                <a:hlinkClick r:id="rId2"/>
              </a:rPr>
              <a:t>http://</a:t>
            </a:r>
            <a:r>
              <a:rPr lang="en-NZ" dirty="0" smtClean="0">
                <a:hlinkClick r:id="rId2"/>
              </a:rPr>
              <a:t>www.youtube.com/watch?v=W9x6TXND9es</a:t>
            </a:r>
            <a:endParaRPr lang="en-NZ" dirty="0" smtClean="0"/>
          </a:p>
          <a:p>
            <a:pPr>
              <a:buNone/>
            </a:pPr>
            <a:endParaRPr lang="en-NZ" dirty="0" smtClean="0"/>
          </a:p>
          <a:p>
            <a:pPr>
              <a:buNone/>
            </a:pPr>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BACKGROUND</a:t>
            </a:r>
            <a:endParaRPr lang="en-NZ" dirty="0"/>
          </a:p>
        </p:txBody>
      </p:sp>
      <p:sp>
        <p:nvSpPr>
          <p:cNvPr id="3" name="Content Placeholder 2"/>
          <p:cNvSpPr>
            <a:spLocks noGrp="1"/>
          </p:cNvSpPr>
          <p:nvPr>
            <p:ph idx="1"/>
          </p:nvPr>
        </p:nvSpPr>
        <p:spPr/>
        <p:txBody>
          <a:bodyPr>
            <a:normAutofit/>
          </a:bodyPr>
          <a:lstStyle/>
          <a:p>
            <a:r>
              <a:rPr lang="en-NZ" sz="2400" b="1" dirty="0" smtClean="0"/>
              <a:t>Boey Kim Cheng</a:t>
            </a:r>
            <a:r>
              <a:rPr lang="en-NZ" sz="2400" dirty="0" smtClean="0"/>
              <a:t> (born 1965) is a Singapore-born Australian poet.</a:t>
            </a:r>
          </a:p>
          <a:p>
            <a:r>
              <a:rPr lang="en-NZ" sz="2400" dirty="0" smtClean="0"/>
              <a:t>He is of Chinese descent. As a student he won the National University of Singapore Poetry Competition and has since received the National Arts Council's Young Artist Award (1996). He currently lectures in Creative Writing at the University of Newcastle in New South Wales.</a:t>
            </a:r>
            <a:endParaRPr lang="en-NZ"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0250" y="4581128"/>
            <a:ext cx="2680968" cy="199397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BOEY KIM CHENG’S EARLY LIFE</a:t>
            </a:r>
            <a:endParaRPr lang="en-NZ" dirty="0"/>
          </a:p>
        </p:txBody>
      </p:sp>
      <p:sp>
        <p:nvSpPr>
          <p:cNvPr id="3" name="Content Placeholder 2"/>
          <p:cNvSpPr>
            <a:spLocks noGrp="1"/>
          </p:cNvSpPr>
          <p:nvPr>
            <p:ph idx="1"/>
          </p:nvPr>
        </p:nvSpPr>
        <p:spPr/>
        <p:txBody>
          <a:bodyPr>
            <a:normAutofit fontScale="85000" lnSpcReduction="10000"/>
          </a:bodyPr>
          <a:lstStyle/>
          <a:p>
            <a:pPr>
              <a:buNone/>
            </a:pPr>
            <a:endParaRPr lang="en-NZ" sz="2400" b="1" dirty="0" smtClean="0"/>
          </a:p>
          <a:p>
            <a:r>
              <a:rPr lang="en-NZ" sz="2400" dirty="0" smtClean="0"/>
              <a:t>Boey Kim Cheng was born in Singapore in 1965. He received his secondary education at Victoria School and graduated with Bachelor of Arts and Masters of Arts degrees in English Literature from the National University of Singapore. In 1993, he won a scholarship from the Goethe-Institut to pursue German Studies in Murnau. In the following year, he was sponsored by the United State Information Agency to attend the International Writing Program at the University of Iowa. Boey embarked on a doctoral programme with the National University of Singapore which he later discontinued. He entered the workforce and was employed by the Ministry of Community Development as a probation officer. Disillusioned with the state of literary and cultural politics in Singapore, Boey left for Sydney with his wife in 1997. While in Australia, Boey completed his Ph.D. studies with the University of Macquarie. Boey is currently an Australian citizen and teaches creative writing at the University of Newcastle.</a:t>
            </a:r>
          </a:p>
          <a:p>
            <a:pPr>
              <a:buNone/>
            </a:pPr>
            <a:endParaRPr lang="en-NZ"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1344"/>
          </a:xfrm>
        </p:spPr>
        <p:txBody>
          <a:bodyPr>
            <a:normAutofit/>
          </a:bodyPr>
          <a:lstStyle/>
          <a:p>
            <a:r>
              <a:rPr lang="en-NZ" sz="3200" dirty="0" smtClean="0"/>
              <a:t>BOEY KIM CHENG’S LITERARY CAREER</a:t>
            </a:r>
            <a:endParaRPr lang="en-NZ" sz="3200" dirty="0"/>
          </a:p>
        </p:txBody>
      </p:sp>
      <p:sp>
        <p:nvSpPr>
          <p:cNvPr id="3" name="Content Placeholder 2"/>
          <p:cNvSpPr>
            <a:spLocks noGrp="1"/>
          </p:cNvSpPr>
          <p:nvPr>
            <p:ph idx="1"/>
          </p:nvPr>
        </p:nvSpPr>
        <p:spPr>
          <a:xfrm>
            <a:off x="251520" y="1340768"/>
            <a:ext cx="8712968" cy="5400600"/>
          </a:xfrm>
        </p:spPr>
        <p:txBody>
          <a:bodyPr>
            <a:normAutofit fontScale="62500" lnSpcReduction="20000"/>
          </a:bodyPr>
          <a:lstStyle/>
          <a:p>
            <a:r>
              <a:rPr lang="en-NZ" sz="2900" dirty="0" smtClean="0"/>
              <a:t>At age 24, he published his first collection of poetry. </a:t>
            </a:r>
            <a:r>
              <a:rPr lang="en-NZ" sz="2900" b="1" i="1" dirty="0" smtClean="0"/>
              <a:t>Somewhere-bound</a:t>
            </a:r>
            <a:r>
              <a:rPr lang="en-NZ" sz="2900" dirty="0" smtClean="0"/>
              <a:t> went on to win the </a:t>
            </a:r>
            <a:r>
              <a:rPr lang="en-NZ" sz="2900" b="1" dirty="0" smtClean="0"/>
              <a:t>National Book Development Councils (NBDCS) Book Award for Poetry </a:t>
            </a:r>
            <a:r>
              <a:rPr lang="en-NZ" sz="2900" dirty="0" smtClean="0"/>
              <a:t>in </a:t>
            </a:r>
            <a:r>
              <a:rPr lang="en-NZ" sz="2900" b="1" dirty="0" smtClean="0"/>
              <a:t>1992</a:t>
            </a:r>
            <a:r>
              <a:rPr lang="en-NZ" sz="2900" dirty="0" smtClean="0"/>
              <a:t>. Two years later, his second volume of poems </a:t>
            </a:r>
            <a:r>
              <a:rPr lang="en-NZ" sz="2900" b="1" i="1" dirty="0" smtClean="0"/>
              <a:t>Another Place</a:t>
            </a:r>
            <a:r>
              <a:rPr lang="en-NZ" sz="2900" b="1" dirty="0" smtClean="0"/>
              <a:t> </a:t>
            </a:r>
            <a:r>
              <a:rPr lang="en-NZ" sz="2900" dirty="0" smtClean="0"/>
              <a:t>received the commendation award at the NBDCS Book Awards. In </a:t>
            </a:r>
            <a:r>
              <a:rPr lang="en-NZ" sz="2900" b="1" dirty="0" smtClean="0"/>
              <a:t>1995, </a:t>
            </a:r>
            <a:r>
              <a:rPr lang="en-NZ" sz="2900" b="1" i="1" dirty="0" smtClean="0"/>
              <a:t>Days Of No Name</a:t>
            </a:r>
            <a:r>
              <a:rPr lang="en-NZ" sz="2900" dirty="0" smtClean="0"/>
              <a:t>, which was inspired by the people whom he met in the United States, was awarded a merit at the </a:t>
            </a:r>
            <a:r>
              <a:rPr lang="en-NZ" sz="2900" b="1" dirty="0" smtClean="0"/>
              <a:t>Singapore Literature Prize</a:t>
            </a:r>
            <a:r>
              <a:rPr lang="en-NZ" sz="2900" dirty="0" smtClean="0"/>
              <a:t>. In recognition of his artistic talent and contributions, Boey received the </a:t>
            </a:r>
            <a:r>
              <a:rPr lang="en-NZ" sz="2900" b="1" dirty="0" smtClean="0"/>
              <a:t>National Arts Council's Young Artist Award in 1996</a:t>
            </a:r>
            <a:r>
              <a:rPr lang="en-NZ" sz="2900" dirty="0" smtClean="0"/>
              <a:t>. After a long hiatus, Boey returned with his fourth volume of poetry in 2006. </a:t>
            </a:r>
            <a:r>
              <a:rPr lang="en-NZ" sz="2900" b="1" i="1" dirty="0" smtClean="0"/>
              <a:t>After the Fire</a:t>
            </a:r>
            <a:r>
              <a:rPr lang="en-NZ" sz="2900" b="1" dirty="0" smtClean="0"/>
              <a:t> </a:t>
            </a:r>
            <a:r>
              <a:rPr lang="en-NZ" sz="2900" dirty="0" smtClean="0"/>
              <a:t>deals primarily with the passing of his father in 2000. Boey's works have also appeared in anthologies like </a:t>
            </a:r>
            <a:r>
              <a:rPr lang="en-NZ" sz="2900" b="1" i="1" dirty="0" smtClean="0"/>
              <a:t>From Boys to Men: A Literary Anthology of National Service in Singapore</a:t>
            </a:r>
            <a:r>
              <a:rPr lang="en-NZ" sz="2900" b="1" dirty="0" smtClean="0"/>
              <a:t>, </a:t>
            </a:r>
            <a:r>
              <a:rPr lang="en-NZ" sz="2900" b="1" i="1" dirty="0" smtClean="0"/>
              <a:t>Rhythms: A Singaporean Millennial Anthology of Poetry</a:t>
            </a:r>
            <a:r>
              <a:rPr lang="en-NZ" sz="2900" dirty="0" smtClean="0"/>
              <a:t> and </a:t>
            </a:r>
            <a:r>
              <a:rPr lang="en-NZ" sz="2900" b="1" i="1" dirty="0" smtClean="0"/>
              <a:t>No Other City: The Ethos Anthology of Urban Poetry</a:t>
            </a:r>
            <a:r>
              <a:rPr lang="en-NZ" sz="2900" b="1" dirty="0" smtClean="0"/>
              <a:t>.</a:t>
            </a:r>
          </a:p>
          <a:p>
            <a:r>
              <a:rPr lang="en-NZ" sz="2900" dirty="0" smtClean="0"/>
              <a:t>Boey's works are highly regarded by both the academic and writing communities in Singapore. Writer Shirley Lim remarked that he is the </a:t>
            </a:r>
            <a:r>
              <a:rPr lang="en-NZ" sz="2900" b="1" dirty="0" smtClean="0"/>
              <a:t>"best post-1965 English language poet in the Republic today"</a:t>
            </a:r>
            <a:r>
              <a:rPr lang="en-NZ" sz="2900" dirty="0" smtClean="0"/>
              <a:t>. His own sense of restlessness about life in Singapore is reflected prevalently in his poems. According to him, Singapore's rapid growth and swift economic success are achieved at a cost. Feelings of displacement and disconnection with the past occurred precisely because places where one experienced his or her sense of belonging, through their childhood are fast disappearing.</a:t>
            </a:r>
          </a:p>
          <a:p>
            <a:pPr>
              <a:buNone/>
            </a:pPr>
            <a:endParaRPr lang="en-NZ" sz="2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RESERVIST STANZA ONE</a:t>
            </a:r>
            <a:endParaRPr lang="en-NZ" dirty="0"/>
          </a:p>
        </p:txBody>
      </p:sp>
      <p:sp>
        <p:nvSpPr>
          <p:cNvPr id="3" name="Content Placeholder 2"/>
          <p:cNvSpPr>
            <a:spLocks noGrp="1"/>
          </p:cNvSpPr>
          <p:nvPr>
            <p:ph idx="1"/>
          </p:nvPr>
        </p:nvSpPr>
        <p:spPr/>
        <p:txBody>
          <a:bodyPr>
            <a:normAutofit/>
          </a:bodyPr>
          <a:lstStyle/>
          <a:p>
            <a:pPr>
              <a:buNone/>
            </a:pPr>
            <a:r>
              <a:rPr lang="en-NZ" sz="1800" dirty="0" smtClean="0"/>
              <a:t>Time again for the annual joust, the regular fanfare,</a:t>
            </a:r>
          </a:p>
          <a:p>
            <a:pPr>
              <a:buNone/>
            </a:pPr>
            <a:r>
              <a:rPr lang="en-NZ" sz="1800" dirty="0" smtClean="0"/>
              <a:t>a call to arms, the imperative letters stern</a:t>
            </a:r>
          </a:p>
          <a:p>
            <a:pPr>
              <a:buNone/>
            </a:pPr>
            <a:r>
              <a:rPr lang="en-NZ" sz="1800" dirty="0" smtClean="0"/>
              <a:t>as clarion notes, the king’s command, upon </a:t>
            </a:r>
          </a:p>
          <a:p>
            <a:pPr>
              <a:buNone/>
            </a:pPr>
            <a:r>
              <a:rPr lang="en-NZ" sz="1800" dirty="0" smtClean="0"/>
              <a:t>the pain of court-martial, to tilt</a:t>
            </a:r>
          </a:p>
          <a:p>
            <a:pPr>
              <a:buNone/>
            </a:pPr>
            <a:r>
              <a:rPr lang="en-NZ" sz="1800" dirty="0" smtClean="0"/>
              <a:t>at the old windmills. With creaking bones</a:t>
            </a:r>
          </a:p>
          <a:p>
            <a:pPr>
              <a:buNone/>
            </a:pPr>
            <a:r>
              <a:rPr lang="en-NZ" sz="1800" dirty="0" smtClean="0"/>
              <a:t>and suppressed grunts, we battle-weary knights</a:t>
            </a:r>
          </a:p>
          <a:p>
            <a:pPr>
              <a:buNone/>
            </a:pPr>
            <a:r>
              <a:rPr lang="en-NZ" sz="1800" dirty="0" smtClean="0"/>
              <a:t>creep to attention, ransack the wardrobes</a:t>
            </a:r>
          </a:p>
          <a:p>
            <a:pPr>
              <a:buNone/>
            </a:pPr>
            <a:r>
              <a:rPr lang="en-NZ" sz="1800" dirty="0" smtClean="0"/>
              <a:t>for our rusty armour, tuck the pot bellies</a:t>
            </a:r>
          </a:p>
          <a:p>
            <a:pPr>
              <a:buNone/>
            </a:pPr>
            <a:r>
              <a:rPr lang="en-NZ" sz="1800" dirty="0" smtClean="0"/>
              <a:t>with great finesse into the shrinking gear</a:t>
            </a:r>
          </a:p>
          <a:p>
            <a:pPr>
              <a:buNone/>
            </a:pPr>
            <a:r>
              <a:rPr lang="en-NZ" sz="1800" dirty="0" smtClean="0"/>
              <a:t>and with helmets shutting off half our world,</a:t>
            </a:r>
          </a:p>
          <a:p>
            <a:pPr>
              <a:buNone/>
            </a:pPr>
            <a:r>
              <a:rPr lang="en-NZ" sz="1800" dirty="0" smtClean="0"/>
              <a:t>report for service. We are again united</a:t>
            </a:r>
          </a:p>
          <a:p>
            <a:pPr>
              <a:buNone/>
            </a:pPr>
            <a:r>
              <a:rPr lang="en-NZ" sz="1800" dirty="0" smtClean="0"/>
              <a:t>with sleek weapons we were betrothed to</a:t>
            </a:r>
          </a:p>
          <a:p>
            <a:pPr>
              <a:buNone/>
            </a:pPr>
            <a:r>
              <a:rPr lang="en-NZ" sz="1800" dirty="0" smtClean="0"/>
              <a:t>in our active cavalier days.</a:t>
            </a:r>
            <a:endParaRPr lang="en-NZ"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476672"/>
            <a:ext cx="1838325" cy="24955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0625" y="4725144"/>
            <a:ext cx="1905000" cy="1905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990045">
            <a:off x="7016553" y="4728580"/>
            <a:ext cx="2183143" cy="130988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6096" y="2060848"/>
            <a:ext cx="1857375" cy="24574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RESERVIST STANZA TWO</a:t>
            </a:r>
            <a:endParaRPr lang="en-NZ" dirty="0"/>
          </a:p>
        </p:txBody>
      </p:sp>
      <p:sp>
        <p:nvSpPr>
          <p:cNvPr id="3" name="Content Placeholder 2"/>
          <p:cNvSpPr>
            <a:spLocks noGrp="1"/>
          </p:cNvSpPr>
          <p:nvPr>
            <p:ph idx="1"/>
          </p:nvPr>
        </p:nvSpPr>
        <p:spPr/>
        <p:txBody>
          <a:bodyPr>
            <a:normAutofit/>
          </a:bodyPr>
          <a:lstStyle/>
          <a:p>
            <a:pPr>
              <a:buNone/>
            </a:pPr>
            <a:r>
              <a:rPr lang="en-NZ" sz="2400" dirty="0" smtClean="0"/>
              <a:t>We will keep charging up the same hills, plod</a:t>
            </a:r>
          </a:p>
          <a:p>
            <a:pPr>
              <a:buNone/>
            </a:pPr>
            <a:r>
              <a:rPr lang="en-NZ" sz="2400" dirty="0" smtClean="0"/>
              <a:t>through the same forests, till we are too old,</a:t>
            </a:r>
          </a:p>
          <a:p>
            <a:pPr>
              <a:buNone/>
            </a:pPr>
            <a:r>
              <a:rPr lang="en-NZ" sz="2400" dirty="0" smtClean="0"/>
              <a:t>too ill-fitted for life’s other territories.</a:t>
            </a:r>
          </a:p>
          <a:p>
            <a:pPr>
              <a:buNone/>
            </a:pPr>
            <a:r>
              <a:rPr lang="en-NZ" sz="2400" dirty="0" smtClean="0"/>
              <a:t>The same trails will find us time and again, </a:t>
            </a:r>
          </a:p>
          <a:p>
            <a:pPr>
              <a:buNone/>
            </a:pPr>
            <a:r>
              <a:rPr lang="en-NZ" sz="2400" dirty="0" smtClean="0"/>
              <a:t>and we quick to obey, like children placed </a:t>
            </a:r>
          </a:p>
          <a:p>
            <a:pPr>
              <a:buNone/>
            </a:pPr>
            <a:r>
              <a:rPr lang="en-NZ" sz="2400" dirty="0" smtClean="0"/>
              <a:t>on carousels they cannot get off from, borne</a:t>
            </a:r>
          </a:p>
          <a:p>
            <a:pPr>
              <a:buNone/>
            </a:pPr>
            <a:r>
              <a:rPr lang="en-NZ" sz="2400" dirty="0" smtClean="0"/>
              <a:t>along through somebody’s expensive fantasyland,</a:t>
            </a:r>
          </a:p>
          <a:p>
            <a:pPr>
              <a:buNone/>
            </a:pPr>
            <a:r>
              <a:rPr lang="en-NZ" sz="2400" dirty="0" smtClean="0"/>
              <a:t>with an oncoming rush of tedious rituals, masked threats</a:t>
            </a:r>
          </a:p>
          <a:p>
            <a:pPr>
              <a:buNone/>
            </a:pPr>
            <a:r>
              <a:rPr lang="en-NZ" sz="2400" dirty="0" smtClean="0"/>
              <a:t>and monsters armed with the same roar.</a:t>
            </a:r>
            <a:endParaRPr lang="en-NZ"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4250" y="19481"/>
            <a:ext cx="1809750" cy="2524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1815" y="2492469"/>
            <a:ext cx="2211091" cy="16561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STANZA THREE</a:t>
            </a:r>
            <a:endParaRPr lang="en-NZ" dirty="0"/>
          </a:p>
        </p:txBody>
      </p:sp>
      <p:sp>
        <p:nvSpPr>
          <p:cNvPr id="3" name="Content Placeholder 2"/>
          <p:cNvSpPr>
            <a:spLocks noGrp="1"/>
          </p:cNvSpPr>
          <p:nvPr>
            <p:ph idx="1"/>
          </p:nvPr>
        </p:nvSpPr>
        <p:spPr>
          <a:xfrm>
            <a:off x="467544" y="1981200"/>
            <a:ext cx="8229600" cy="4876800"/>
          </a:xfrm>
        </p:spPr>
        <p:txBody>
          <a:bodyPr>
            <a:normAutofit/>
          </a:bodyPr>
          <a:lstStyle/>
          <a:p>
            <a:pPr>
              <a:buNone/>
            </a:pPr>
            <a:r>
              <a:rPr lang="en-NZ" sz="2400" dirty="0" smtClean="0"/>
              <a:t>In the end we will perhaps surprise ourselves</a:t>
            </a:r>
          </a:p>
          <a:p>
            <a:pPr>
              <a:buNone/>
            </a:pPr>
            <a:r>
              <a:rPr lang="en-NZ" sz="2400" dirty="0" smtClean="0"/>
              <a:t>and emerge unlikely heroes with long years</a:t>
            </a:r>
          </a:p>
          <a:p>
            <a:pPr>
              <a:buNone/>
            </a:pPr>
            <a:r>
              <a:rPr lang="en-NZ" sz="2400" dirty="0" smtClean="0"/>
              <a:t>of braving the same horrors</a:t>
            </a:r>
          </a:p>
          <a:p>
            <a:pPr>
              <a:buNone/>
            </a:pPr>
            <a:r>
              <a:rPr lang="en-NZ" sz="2400" dirty="0" smtClean="0"/>
              <a:t>pinned on our tunic fronts.</a:t>
            </a:r>
          </a:p>
          <a:p>
            <a:pPr>
              <a:buNone/>
            </a:pPr>
            <a:r>
              <a:rPr lang="en-NZ" sz="2400" dirty="0" smtClean="0"/>
              <a:t>We will have proven that Sisyphus is not a myth.</a:t>
            </a:r>
          </a:p>
          <a:p>
            <a:pPr>
              <a:buNone/>
            </a:pPr>
            <a:r>
              <a:rPr lang="en-NZ" sz="2400" dirty="0" smtClean="0"/>
              <a:t>We will play the game till the monotony</a:t>
            </a:r>
          </a:p>
          <a:p>
            <a:pPr>
              <a:buNone/>
            </a:pPr>
            <a:r>
              <a:rPr lang="en-NZ" sz="2400" dirty="0" smtClean="0"/>
              <a:t>sends his lordship to sleep.</a:t>
            </a:r>
          </a:p>
          <a:p>
            <a:pPr>
              <a:buNone/>
            </a:pPr>
            <a:r>
              <a:rPr lang="en-NZ" sz="2400" dirty="0" smtClean="0"/>
              <a:t>We will march the same paths till they break</a:t>
            </a:r>
          </a:p>
          <a:p>
            <a:pPr>
              <a:buNone/>
            </a:pPr>
            <a:r>
              <a:rPr lang="en-NZ" sz="2400" dirty="0" smtClean="0"/>
              <a:t>onto new trails, our lives stumbling</a:t>
            </a:r>
          </a:p>
          <a:p>
            <a:pPr>
              <a:buNone/>
            </a:pPr>
            <a:r>
              <a:rPr lang="en-NZ" sz="2400" dirty="0" smtClean="0"/>
              <a:t>onto the open sea, into the daybreak.</a:t>
            </a:r>
            <a:endParaRPr lang="en-NZ"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4212256"/>
            <a:ext cx="2091308" cy="23477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3596" y="548680"/>
            <a:ext cx="2488596" cy="15121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2092" y="2357436"/>
            <a:ext cx="1575619" cy="157561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Vocabulary in the poem</a:t>
            </a:r>
            <a:endParaRPr lang="en-NZ" dirty="0"/>
          </a:p>
        </p:txBody>
      </p:sp>
      <p:sp>
        <p:nvSpPr>
          <p:cNvPr id="3" name="Content Placeholder 2"/>
          <p:cNvSpPr>
            <a:spLocks noGrp="1"/>
          </p:cNvSpPr>
          <p:nvPr>
            <p:ph idx="1"/>
          </p:nvPr>
        </p:nvSpPr>
        <p:spPr>
          <a:xfrm>
            <a:off x="428596" y="1571612"/>
            <a:ext cx="8391876" cy="4953732"/>
          </a:xfrm>
        </p:spPr>
        <p:txBody>
          <a:bodyPr>
            <a:normAutofit/>
          </a:bodyPr>
          <a:lstStyle/>
          <a:p>
            <a:pPr>
              <a:buNone/>
            </a:pPr>
            <a:r>
              <a:rPr lang="en-NZ" sz="1800" b="1" dirty="0" smtClean="0"/>
              <a:t>RESERVIST</a:t>
            </a:r>
            <a:r>
              <a:rPr lang="en-NZ" sz="1800" dirty="0" smtClean="0"/>
              <a:t>- every man in Singapore up to the age of 40 has to train a certain numbers of days per year with the army to refresh his army training. It is compulsory for all Singaporean men to spend two years in the army after school or university. What other countries have this requirement?</a:t>
            </a:r>
          </a:p>
          <a:p>
            <a:pPr>
              <a:buNone/>
            </a:pPr>
            <a:r>
              <a:rPr lang="en-NZ" sz="1800" b="1" dirty="0" smtClean="0"/>
              <a:t>Clarion</a:t>
            </a:r>
            <a:r>
              <a:rPr lang="en-NZ" sz="1800" dirty="0" smtClean="0"/>
              <a:t> –a war trumpet</a:t>
            </a:r>
          </a:p>
          <a:p>
            <a:pPr>
              <a:buNone/>
            </a:pPr>
            <a:r>
              <a:rPr lang="en-NZ" sz="1800" b="1" dirty="0" smtClean="0"/>
              <a:t>Tilt</a:t>
            </a:r>
            <a:r>
              <a:rPr lang="en-NZ" sz="1800" dirty="0" smtClean="0"/>
              <a:t> – charge on horse back, joust with –Cervantes's Don Quixote attacked windmills, thinking them enemy knights</a:t>
            </a:r>
          </a:p>
          <a:p>
            <a:pPr>
              <a:buNone/>
            </a:pPr>
            <a:r>
              <a:rPr lang="en-NZ" sz="1800" b="1" dirty="0" smtClean="0"/>
              <a:t>Cavalier</a:t>
            </a:r>
            <a:r>
              <a:rPr lang="en-NZ" sz="1800" dirty="0" smtClean="0"/>
              <a:t> –knightly, youthful </a:t>
            </a:r>
          </a:p>
          <a:p>
            <a:pPr>
              <a:buNone/>
            </a:pPr>
            <a:r>
              <a:rPr lang="en-NZ" sz="1800" b="1" dirty="0" smtClean="0"/>
              <a:t>Carousels</a:t>
            </a:r>
            <a:r>
              <a:rPr lang="en-NZ" sz="1800" dirty="0" smtClean="0"/>
              <a:t>- merry-go-rounds</a:t>
            </a:r>
          </a:p>
          <a:p>
            <a:pPr>
              <a:buNone/>
            </a:pPr>
            <a:r>
              <a:rPr lang="en-NZ" sz="1800" b="1" dirty="0" smtClean="0"/>
              <a:t>Sisyphus</a:t>
            </a:r>
            <a:r>
              <a:rPr lang="en-NZ" sz="1800" dirty="0" smtClean="0"/>
              <a:t>-was a king punished by being compelled to roll an immense boulder up a hill, only to watch it roll back down, and to repeat this throughout eternity. He is also found in Roman mythology.</a:t>
            </a:r>
          </a:p>
          <a:p>
            <a:pPr>
              <a:buNone/>
            </a:pPr>
            <a:r>
              <a:rPr lang="en-NZ" sz="1800" dirty="0" smtClean="0"/>
              <a:t>The word "</a:t>
            </a:r>
            <a:r>
              <a:rPr lang="en-NZ" sz="1800" b="1" dirty="0" smtClean="0"/>
              <a:t>Sisyphean</a:t>
            </a:r>
            <a:r>
              <a:rPr lang="en-NZ" sz="1800" dirty="0" smtClean="0"/>
              <a:t>" means "endless and unavailing, as labour or a task.”</a:t>
            </a:r>
          </a:p>
          <a:p>
            <a:pPr>
              <a:buNone/>
            </a:pPr>
            <a:r>
              <a:rPr lang="en-NZ" sz="1800" b="1" dirty="0" smtClean="0"/>
              <a:t>Sisyphus</a:t>
            </a:r>
            <a:r>
              <a:rPr lang="en-NZ" sz="1800" dirty="0" smtClean="0"/>
              <a:t> was son of King Aeolus of Thessaly and </a:t>
            </a:r>
            <a:r>
              <a:rPr lang="en-NZ" sz="1800" dirty="0" err="1" smtClean="0"/>
              <a:t>Enarete</a:t>
            </a:r>
            <a:r>
              <a:rPr lang="en-NZ" sz="1800" dirty="0" smtClean="0"/>
              <a:t>, and the founder and first king of </a:t>
            </a:r>
            <a:r>
              <a:rPr lang="en-NZ" sz="1800" dirty="0" err="1" smtClean="0"/>
              <a:t>Ephyra</a:t>
            </a:r>
            <a:r>
              <a:rPr lang="en-NZ" sz="1800" dirty="0" smtClean="0"/>
              <a:t> (Corinth</a:t>
            </a:r>
            <a:r>
              <a:rPr lang="en-NZ" sz="2000" dirty="0" smtClean="0"/>
              <a:t>). </a:t>
            </a:r>
            <a:endParaRPr lang="en-NZ"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378</TotalTime>
  <Words>2477</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Reservist</vt:lpstr>
      <vt:lpstr>GET FLIRTY!!!</vt:lpstr>
      <vt:lpstr>BACKGROUND</vt:lpstr>
      <vt:lpstr>BOEY KIM CHENG’S EARLY LIFE</vt:lpstr>
      <vt:lpstr>BOEY KIM CHENG’S LITERARY CAREER</vt:lpstr>
      <vt:lpstr>RESERVIST STANZA ONE</vt:lpstr>
      <vt:lpstr>RESERVIST STANZA TWO</vt:lpstr>
      <vt:lpstr>STANZA THREE</vt:lpstr>
      <vt:lpstr>Vocabulary in the poem</vt:lpstr>
      <vt:lpstr>VOCABULARY Look up the following words and phrases in the poem to gain a  clearer understanding:</vt:lpstr>
      <vt:lpstr>Vocabulary</vt:lpstr>
      <vt:lpstr>MILITARY JARGON and STRUCTURE</vt:lpstr>
      <vt:lpstr>Summary of the main ideas in Stanza One</vt:lpstr>
      <vt:lpstr>Summary of Stanza Two </vt:lpstr>
      <vt:lpstr>SUMMARY OF STANZA THREE</vt:lpstr>
      <vt:lpstr>Poet’s purpose and style</vt:lpstr>
      <vt:lpstr>Tone and moods evident in the poem</vt:lpstr>
      <vt:lpstr>Language devices and punctuation in the poem</vt:lpstr>
      <vt:lpstr>Language devices, punctuation and themes in the poem</vt:lpstr>
      <vt:lpstr>COMPARE WITH…</vt:lpstr>
    </vt:vector>
  </TitlesOfParts>
  <Company>Macleans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Reservist</dc:title>
  <dc:creator>my</dc:creator>
  <cp:lastModifiedBy>Sally Thompson</cp:lastModifiedBy>
  <cp:revision>50</cp:revision>
  <dcterms:created xsi:type="dcterms:W3CDTF">2011-01-23T16:29:50Z</dcterms:created>
  <dcterms:modified xsi:type="dcterms:W3CDTF">2011-09-22T23:40:06Z</dcterms:modified>
</cp:coreProperties>
</file>