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8" r:id="rId4"/>
    <p:sldId id="265" r:id="rId5"/>
    <p:sldId id="276" r:id="rId6"/>
    <p:sldId id="271" r:id="rId7"/>
    <p:sldId id="274" r:id="rId8"/>
    <p:sldId id="272" r:id="rId9"/>
    <p:sldId id="277" r:id="rId10"/>
    <p:sldId id="273" r:id="rId11"/>
    <p:sldId id="266" r:id="rId12"/>
    <p:sldId id="267" r:id="rId13"/>
    <p:sldId id="278" r:id="rId14"/>
    <p:sldId id="258" r:id="rId15"/>
    <p:sldId id="259" r:id="rId16"/>
    <p:sldId id="260" r:id="rId17"/>
    <p:sldId id="261" r:id="rId18"/>
    <p:sldId id="262" r:id="rId19"/>
    <p:sldId id="269" r:id="rId20"/>
    <p:sldId id="263" r:id="rId21"/>
    <p:sldId id="27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84" autoAdjust="0"/>
  </p:normalViewPr>
  <p:slideViewPr>
    <p:cSldViewPr>
      <p:cViewPr varScale="1">
        <p:scale>
          <a:sx n="70" d="100"/>
          <a:sy n="70" d="100"/>
        </p:scale>
        <p:origin x="-51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D8BD707-D9CF-40AE-B4C6-C98DA3205C09}" type="datetimeFigureOut">
              <a:rPr lang="en-US" smtClean="0"/>
              <a:pPr/>
              <a:t>6/14/2011</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6/14/2011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6/14/2011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6/14/2011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6/14/2011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6/14/2011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D8BD707-D9CF-40AE-B4C6-C98DA3205C09}" type="datetimeFigureOut">
              <a:rPr lang="en-US" smtClean="0"/>
              <a:pPr/>
              <a:t>6/14/2011</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6/14/2011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online-literature.com/po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solidFill>
                  <a:schemeClr val="tx1">
                    <a:lumMod val="85000"/>
                  </a:schemeClr>
                </a:solidFill>
              </a:rPr>
              <a:t>Fall of the house of usher</a:t>
            </a:r>
            <a:endParaRPr lang="en-NZ" dirty="0">
              <a:solidFill>
                <a:schemeClr val="tx1">
                  <a:lumMod val="85000"/>
                </a:schemeClr>
              </a:solidFill>
            </a:endParaRPr>
          </a:p>
        </p:txBody>
      </p:sp>
      <p:sp>
        <p:nvSpPr>
          <p:cNvPr id="3" name="Subtitle 2"/>
          <p:cNvSpPr>
            <a:spLocks noGrp="1"/>
          </p:cNvSpPr>
          <p:nvPr>
            <p:ph type="subTitle" idx="1"/>
          </p:nvPr>
        </p:nvSpPr>
        <p:spPr/>
        <p:txBody>
          <a:bodyPr/>
          <a:lstStyle/>
          <a:p>
            <a:r>
              <a:rPr lang="en-NZ" dirty="0" smtClean="0"/>
              <a:t>Edgar Allen Poe (1839)</a:t>
            </a:r>
            <a:endParaRPr lang="en-N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b="1" dirty="0" smtClean="0">
                <a:solidFill>
                  <a:schemeClr val="tx1">
                    <a:lumMod val="85000"/>
                  </a:schemeClr>
                </a:solidFill>
              </a:rPr>
              <a:t>Post-reading Activities</a:t>
            </a:r>
            <a:r>
              <a:rPr lang="en-NZ" dirty="0" smtClean="0"/>
              <a:t/>
            </a:r>
            <a:br>
              <a:rPr lang="en-NZ" dirty="0" smtClean="0"/>
            </a:br>
            <a:endParaRPr lang="en-NZ" dirty="0"/>
          </a:p>
        </p:txBody>
      </p:sp>
      <p:sp>
        <p:nvSpPr>
          <p:cNvPr id="3" name="Content Placeholder 2"/>
          <p:cNvSpPr>
            <a:spLocks noGrp="1"/>
          </p:cNvSpPr>
          <p:nvPr>
            <p:ph idx="1"/>
          </p:nvPr>
        </p:nvSpPr>
        <p:spPr>
          <a:xfrm>
            <a:off x="914400" y="1371600"/>
            <a:ext cx="7772400" cy="4983960"/>
          </a:xfrm>
        </p:spPr>
        <p:txBody>
          <a:bodyPr>
            <a:normAutofit fontScale="85000" lnSpcReduction="20000"/>
          </a:bodyPr>
          <a:lstStyle/>
          <a:p>
            <a:r>
              <a:rPr lang="en-NZ" b="1" dirty="0" smtClean="0"/>
              <a:t> </a:t>
            </a:r>
            <a:endParaRPr lang="en-NZ" dirty="0" smtClean="0"/>
          </a:p>
          <a:p>
            <a:pPr lvl="0"/>
            <a:r>
              <a:rPr lang="en-NZ" b="1" dirty="0" smtClean="0"/>
              <a:t>Find evidence that could suggest that Madeline is the target of a murder plot</a:t>
            </a:r>
            <a:r>
              <a:rPr lang="en-NZ" dirty="0" smtClean="0"/>
              <a:t>. Discuss in your group how the author has conveyed this possibility </a:t>
            </a:r>
          </a:p>
          <a:p>
            <a:pPr lvl="0"/>
            <a:r>
              <a:rPr lang="en-NZ" dirty="0" smtClean="0"/>
              <a:t>___________________________________________</a:t>
            </a:r>
          </a:p>
          <a:p>
            <a:r>
              <a:rPr lang="en-NZ" b="1" dirty="0" err="1" smtClean="0"/>
              <a:t>phan·tas·ma·go·ri·a</a:t>
            </a:r>
            <a:endParaRPr lang="en-NZ" b="1" dirty="0" smtClean="0"/>
          </a:p>
          <a:p>
            <a:r>
              <a:rPr lang="en-NZ" dirty="0" smtClean="0"/>
              <a:t> –noun 1. a shifting series of phantasms, illusions, or deceptive appearances, as in a dream or as created by the imagination. </a:t>
            </a:r>
          </a:p>
          <a:p>
            <a:r>
              <a:rPr lang="en-NZ" dirty="0" smtClean="0"/>
              <a:t>2. a changing scene made up of many elements. </a:t>
            </a:r>
          </a:p>
          <a:p>
            <a:r>
              <a:rPr lang="en-NZ" dirty="0" smtClean="0"/>
              <a:t>3. an optical illusion produced by a magic lantern or the like in which figures increase or diminish in size, pass into each other, dissolve, etc. </a:t>
            </a:r>
          </a:p>
          <a:p>
            <a:pPr lvl="0"/>
            <a:endParaRPr lang="en-NZ" dirty="0" smtClean="0"/>
          </a:p>
          <a:p>
            <a:pPr>
              <a:buNone/>
            </a:pPr>
            <a:endParaRPr lang="en-N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solidFill>
                  <a:schemeClr val="tx1">
                    <a:lumMod val="75000"/>
                  </a:schemeClr>
                </a:solidFill>
              </a:rPr>
              <a:t>Not this usher….</a:t>
            </a:r>
            <a:endParaRPr lang="en-NZ" dirty="0">
              <a:solidFill>
                <a:schemeClr val="tx1">
                  <a:lumMod val="75000"/>
                </a:schemeClr>
              </a:solidFill>
            </a:endParaRPr>
          </a:p>
        </p:txBody>
      </p:sp>
      <p:pic>
        <p:nvPicPr>
          <p:cNvPr id="4" name="Content Placeholder 3" descr="usher wrong.jpg"/>
          <p:cNvPicPr>
            <a:picLocks noGrp="1" noChangeAspect="1"/>
          </p:cNvPicPr>
          <p:nvPr>
            <p:ph idx="1"/>
          </p:nvPr>
        </p:nvPicPr>
        <p:blipFill>
          <a:blip r:embed="rId2"/>
          <a:stretch>
            <a:fillRect/>
          </a:stretch>
        </p:blipFill>
        <p:spPr>
          <a:xfrm>
            <a:off x="1752600" y="1784350"/>
            <a:ext cx="6096000" cy="45720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all of house usher2.jpg"/>
          <p:cNvPicPr>
            <a:picLocks noGrp="1" noChangeAspect="1"/>
          </p:cNvPicPr>
          <p:nvPr>
            <p:ph idx="1"/>
          </p:nvPr>
        </p:nvPicPr>
        <p:blipFill>
          <a:blip r:embed="rId2">
            <a:lum bright="82000"/>
          </a:blip>
          <a:stretch>
            <a:fillRect/>
          </a:stretch>
        </p:blipFill>
        <p:spPr>
          <a:xfrm>
            <a:off x="228600" y="-457200"/>
            <a:ext cx="8915400" cy="7715774"/>
          </a:xfrm>
        </p:spPr>
      </p:pic>
      <p:sp>
        <p:nvSpPr>
          <p:cNvPr id="5" name="TextBox 4"/>
          <p:cNvSpPr txBox="1"/>
          <p:nvPr/>
        </p:nvSpPr>
        <p:spPr>
          <a:xfrm>
            <a:off x="1066800" y="381000"/>
            <a:ext cx="7086600" cy="6463308"/>
          </a:xfrm>
          <a:prstGeom prst="rect">
            <a:avLst/>
          </a:prstGeom>
          <a:noFill/>
        </p:spPr>
        <p:txBody>
          <a:bodyPr wrap="square" rtlCol="0">
            <a:spAutoFit/>
          </a:bodyPr>
          <a:lstStyle/>
          <a:p>
            <a:r>
              <a:rPr lang="en-GB" b="1" dirty="0" smtClean="0">
                <a:solidFill>
                  <a:schemeClr val="bg1"/>
                </a:solidFill>
              </a:rPr>
              <a:t>This is one of the most famous gothic stories from one of the masters of the genre and contains many of the traditional elements of the genre, including horror, death, medievalism, an ancient building and signs of great psychological disturbance. The mood of oppressive melancholy is established at the opening of the story and here readers may note an acknowledgement of the appeal of gothic fiction: while there is fear and horror, the shudder is ‘thrilling’ and the ‘sentiment’ is ‘half-pleasurable’.</a:t>
            </a:r>
            <a:endParaRPr lang="en-NZ" b="1" dirty="0" smtClean="0">
              <a:solidFill>
                <a:schemeClr val="bg1"/>
              </a:solidFill>
            </a:endParaRPr>
          </a:p>
          <a:p>
            <a:r>
              <a:rPr lang="en-GB" b="1" dirty="0" smtClean="0">
                <a:solidFill>
                  <a:schemeClr val="bg1"/>
                </a:solidFill>
              </a:rPr>
              <a:t> </a:t>
            </a:r>
            <a:endParaRPr lang="en-NZ" b="1" dirty="0" smtClean="0">
              <a:solidFill>
                <a:schemeClr val="bg1"/>
              </a:solidFill>
            </a:endParaRPr>
          </a:p>
          <a:p>
            <a:r>
              <a:rPr lang="en-GB" b="1" dirty="0" smtClean="0">
                <a:solidFill>
                  <a:schemeClr val="bg1"/>
                </a:solidFill>
              </a:rPr>
              <a:t>At the centre of the story are mysteries, about the psychological state of Usher himself and about his sister’s illness and death. The story only offers hints and suggestions; there is an ‘oppressive secret’, while the sister, buried in a strangely secure vault, returns as if risen from the dead to claim her brother. In archetypal gothic fashion, a raging storm of extreme violence mirrors the destruction of the family and its ancestral home.</a:t>
            </a:r>
            <a:endParaRPr lang="en-NZ" b="1" dirty="0" smtClean="0">
              <a:solidFill>
                <a:schemeClr val="bg1"/>
              </a:solidFill>
            </a:endParaRPr>
          </a:p>
          <a:p>
            <a:r>
              <a:rPr lang="en-GB" dirty="0" smtClean="0">
                <a:solidFill>
                  <a:schemeClr val="bg1"/>
                </a:solidFill>
              </a:rPr>
              <a:t> </a:t>
            </a:r>
            <a:endParaRPr lang="en-NZ" dirty="0" smtClean="0">
              <a:solidFill>
                <a:schemeClr val="bg1"/>
              </a:solidFill>
            </a:endParaRPr>
          </a:p>
          <a:p>
            <a:r>
              <a:rPr lang="en-GB" b="1" dirty="0" smtClean="0">
                <a:solidFill>
                  <a:srgbClr val="C00000"/>
                </a:solidFill>
              </a:rPr>
              <a:t>Horror stories and horror films continue to have wide popular appeal and it is worth considering why this is so, and in what ways this story fulfils the appeal of the horror story. Why are Usher’s and his sister’s maladies never identified? What does Madeline’s escape from the vault suggest?</a:t>
            </a:r>
            <a:endParaRPr lang="en-NZ" b="1" dirty="0" smtClean="0">
              <a:solidFill>
                <a:srgbClr val="C00000"/>
              </a:solidFill>
            </a:endParaRPr>
          </a:p>
          <a:p>
            <a:endParaRPr lang="en-N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solidFill>
                  <a:srgbClr val="C00000"/>
                </a:solidFill>
              </a:rPr>
              <a:t>EXTENSION WORK</a:t>
            </a:r>
            <a:endParaRPr lang="en-NZ" dirty="0">
              <a:solidFill>
                <a:srgbClr val="C00000"/>
              </a:solidFill>
            </a:endParaRPr>
          </a:p>
        </p:txBody>
      </p:sp>
      <p:sp>
        <p:nvSpPr>
          <p:cNvPr id="3" name="Content Placeholder 2"/>
          <p:cNvSpPr>
            <a:spLocks noGrp="1"/>
          </p:cNvSpPr>
          <p:nvPr>
            <p:ph idx="1"/>
          </p:nvPr>
        </p:nvSpPr>
        <p:spPr/>
        <p:txBody>
          <a:bodyPr>
            <a:normAutofit fontScale="70000" lnSpcReduction="20000"/>
          </a:bodyPr>
          <a:lstStyle/>
          <a:p>
            <a:pPr>
              <a:buNone/>
            </a:pPr>
            <a:r>
              <a:rPr lang="en-GB" b="1" dirty="0" smtClean="0"/>
              <a:t>Wider reading</a:t>
            </a:r>
            <a:endParaRPr lang="en-NZ" dirty="0" smtClean="0"/>
          </a:p>
          <a:p>
            <a:pPr>
              <a:buNone/>
            </a:pPr>
            <a:r>
              <a:rPr lang="en-GB" dirty="0" smtClean="0"/>
              <a:t>Other gothic tales by Poe include </a:t>
            </a:r>
            <a:r>
              <a:rPr lang="en-GB" i="1" dirty="0" smtClean="0"/>
              <a:t>The Masque of the Red Death</a:t>
            </a:r>
            <a:r>
              <a:rPr lang="en-GB" dirty="0" smtClean="0"/>
              <a:t>, </a:t>
            </a:r>
            <a:r>
              <a:rPr lang="en-GB" i="1" dirty="0" smtClean="0"/>
              <a:t>The Tell-Tale Heart</a:t>
            </a:r>
            <a:r>
              <a:rPr lang="en-GB" dirty="0" smtClean="0"/>
              <a:t> and </a:t>
            </a:r>
            <a:r>
              <a:rPr lang="en-GB" i="1" dirty="0" smtClean="0"/>
              <a:t>The Black Cat</a:t>
            </a:r>
            <a:r>
              <a:rPr lang="en-GB" dirty="0" smtClean="0"/>
              <a:t>.</a:t>
            </a:r>
            <a:endParaRPr lang="en-NZ" dirty="0" smtClean="0"/>
          </a:p>
          <a:p>
            <a:pPr>
              <a:buNone/>
            </a:pPr>
            <a:r>
              <a:rPr lang="en-GB" i="1" dirty="0" smtClean="0"/>
              <a:t>The Woman in Black</a:t>
            </a:r>
            <a:r>
              <a:rPr lang="en-GB" dirty="0" smtClean="0"/>
              <a:t> by Susan Hill</a:t>
            </a:r>
            <a:endParaRPr lang="en-NZ" dirty="0" smtClean="0"/>
          </a:p>
          <a:p>
            <a:pPr>
              <a:buNone/>
            </a:pPr>
            <a:r>
              <a:rPr lang="en-GB" dirty="0" smtClean="0"/>
              <a:t> </a:t>
            </a:r>
            <a:endParaRPr lang="en-NZ" dirty="0" smtClean="0"/>
          </a:p>
          <a:p>
            <a:pPr>
              <a:buNone/>
            </a:pPr>
            <a:r>
              <a:rPr lang="en-GB" b="1" dirty="0" smtClean="0"/>
              <a:t>Compare with</a:t>
            </a:r>
            <a:endParaRPr lang="en-NZ" dirty="0" smtClean="0"/>
          </a:p>
          <a:p>
            <a:pPr>
              <a:buNone/>
            </a:pPr>
            <a:r>
              <a:rPr lang="en-GB" i="1" dirty="0" smtClean="0"/>
              <a:t>The Door in the Wall</a:t>
            </a:r>
            <a:r>
              <a:rPr lang="en-GB" dirty="0" smtClean="0"/>
              <a:t> by HG Wells</a:t>
            </a:r>
            <a:endParaRPr lang="en-NZ" dirty="0" smtClean="0"/>
          </a:p>
          <a:p>
            <a:pPr>
              <a:buNone/>
            </a:pPr>
            <a:r>
              <a:rPr lang="en-GB" i="1" dirty="0" smtClean="0"/>
              <a:t>The Hollow of the Three Hills</a:t>
            </a:r>
            <a:r>
              <a:rPr lang="en-GB" dirty="0" smtClean="0"/>
              <a:t> by Nathaniel Hawthorne</a:t>
            </a:r>
            <a:endParaRPr lang="en-NZ" dirty="0" smtClean="0"/>
          </a:p>
          <a:p>
            <a:pPr>
              <a:buNone/>
            </a:pPr>
            <a:r>
              <a:rPr lang="en-GB" i="1" dirty="0" smtClean="0"/>
              <a:t>The Yellow Wallpaper</a:t>
            </a:r>
            <a:r>
              <a:rPr lang="en-GB" dirty="0" smtClean="0"/>
              <a:t> by Charlotte Perkins Gilman</a:t>
            </a:r>
            <a:endParaRPr lang="en-NZ" dirty="0" smtClean="0"/>
          </a:p>
          <a:p>
            <a:pPr>
              <a:buNone/>
            </a:pPr>
            <a:r>
              <a:rPr lang="en-GB" i="1" dirty="0" smtClean="0"/>
              <a:t> </a:t>
            </a:r>
            <a:endParaRPr lang="en-NZ" dirty="0" smtClean="0"/>
          </a:p>
          <a:p>
            <a:pPr>
              <a:buNone/>
            </a:pPr>
            <a:r>
              <a:rPr lang="en-GB" b="1" dirty="0" smtClean="0"/>
              <a:t>Online</a:t>
            </a:r>
            <a:endParaRPr lang="en-NZ" dirty="0" smtClean="0"/>
          </a:p>
          <a:p>
            <a:pPr>
              <a:buNone/>
            </a:pPr>
            <a:r>
              <a:rPr lang="en-GB" dirty="0" smtClean="0"/>
              <a:t>Biographical material and a searchable list of works can be found at: </a:t>
            </a:r>
            <a:r>
              <a:rPr lang="en-GB" u="sng" dirty="0" smtClean="0">
                <a:hlinkClick r:id="rId2"/>
              </a:rPr>
              <a:t>http://www.online-literature.com/poe/</a:t>
            </a:r>
            <a:endParaRPr lang="en-NZ" dirty="0" smtClean="0"/>
          </a:p>
          <a:p>
            <a:pPr>
              <a:buNone/>
            </a:pPr>
            <a:endParaRPr lang="en-N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762000"/>
          </a:xfrm>
        </p:spPr>
        <p:txBody>
          <a:bodyPr/>
          <a:lstStyle/>
          <a:p>
            <a:pPr algn="r"/>
            <a:r>
              <a:rPr lang="en-NZ" dirty="0" smtClean="0">
                <a:solidFill>
                  <a:schemeClr val="tx1">
                    <a:lumMod val="85000"/>
                  </a:schemeClr>
                </a:solidFill>
              </a:rPr>
              <a:t>Biography</a:t>
            </a:r>
            <a:endParaRPr lang="en-NZ" dirty="0">
              <a:solidFill>
                <a:schemeClr val="tx1">
                  <a:lumMod val="85000"/>
                </a:schemeClr>
              </a:solidFill>
            </a:endParaRPr>
          </a:p>
        </p:txBody>
      </p:sp>
      <p:sp>
        <p:nvSpPr>
          <p:cNvPr id="3" name="Content Placeholder 2"/>
          <p:cNvSpPr>
            <a:spLocks noGrp="1"/>
          </p:cNvSpPr>
          <p:nvPr>
            <p:ph idx="1"/>
          </p:nvPr>
        </p:nvSpPr>
        <p:spPr>
          <a:xfrm>
            <a:off x="609600" y="838200"/>
            <a:ext cx="8077200" cy="6019800"/>
          </a:xfrm>
        </p:spPr>
        <p:txBody>
          <a:bodyPr>
            <a:normAutofit fontScale="70000" lnSpcReduction="20000"/>
          </a:bodyPr>
          <a:lstStyle/>
          <a:p>
            <a:pPr>
              <a:buNone/>
            </a:pPr>
            <a:r>
              <a:rPr lang="en-NZ" dirty="0" smtClean="0"/>
              <a:t>Edgar Allan Poe was born on January 19, 1809, in Boston. After being orphaned at age two, he was taken into the home of a childless couple–John Allan, a successful businessman in Richmond, Va., and his wife. Allan was believed to be Poe’s godfather. At age six, Poe went to England with the </a:t>
            </a:r>
            <a:r>
              <a:rPr lang="en-NZ" dirty="0" err="1" smtClean="0"/>
              <a:t>Allans</a:t>
            </a:r>
            <a:r>
              <a:rPr lang="en-NZ" dirty="0" smtClean="0"/>
              <a:t> and was enrolled in schools there. After he returned with the </a:t>
            </a:r>
            <a:r>
              <a:rPr lang="en-NZ" dirty="0" err="1" smtClean="0"/>
              <a:t>Allans</a:t>
            </a:r>
            <a:r>
              <a:rPr lang="en-NZ" dirty="0" smtClean="0"/>
              <a:t> to the U.S. in 1820, he studied at private schools, then attended the University of Virginia and the U.S. Military Academy, but did not complete studies at either school. After beginning his literary career as a poet and prose writer, he married his young cousin, Virginia </a:t>
            </a:r>
            <a:r>
              <a:rPr lang="en-NZ" dirty="0" err="1" smtClean="0"/>
              <a:t>Clemm</a:t>
            </a:r>
            <a:r>
              <a:rPr lang="en-NZ" dirty="0" smtClean="0"/>
              <a:t>. He worked for several magazines and joined the staff of the </a:t>
            </a:r>
            <a:r>
              <a:rPr lang="en-NZ" i="1" dirty="0" smtClean="0"/>
              <a:t>New York Mirror</a:t>
            </a:r>
            <a:r>
              <a:rPr lang="en-NZ" dirty="0" smtClean="0"/>
              <a:t> newspaper in 1844. All the while, he was battling a drinking problem. After the </a:t>
            </a:r>
            <a:r>
              <a:rPr lang="en-NZ" i="1" dirty="0" smtClean="0"/>
              <a:t>Mirror</a:t>
            </a:r>
            <a:r>
              <a:rPr lang="en-NZ" dirty="0" smtClean="0"/>
              <a:t> published his poem “The Raven” in January 1845, Poe achieved national and international fame. Besides pioneering the development of the short story, Poe invented the format for the detective story as we know it today. He also was an outstanding literary critic. Despite the acclaim he received, he was never really happy because of his drinking and because of the deaths of several people close to him, including his wife in 1847. He frequently had trouble paying his debts. It is believed that heavy drinking was a contributing cause of his death in Baltimore on October 7, 1849.   </a:t>
            </a:r>
          </a:p>
          <a:p>
            <a:pPr>
              <a:buNone/>
            </a:pPr>
            <a:endParaRPr lang="en-N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554736"/>
          </a:xfrm>
        </p:spPr>
        <p:txBody>
          <a:bodyPr/>
          <a:lstStyle/>
          <a:p>
            <a:pPr algn="r"/>
            <a:r>
              <a:rPr lang="en-NZ" dirty="0" smtClean="0">
                <a:solidFill>
                  <a:schemeClr val="tx1">
                    <a:lumMod val="85000"/>
                  </a:schemeClr>
                </a:solidFill>
              </a:rPr>
              <a:t>Summary – Part 1</a:t>
            </a:r>
            <a:endParaRPr lang="en-NZ" dirty="0">
              <a:solidFill>
                <a:schemeClr val="tx1">
                  <a:lumMod val="85000"/>
                </a:schemeClr>
              </a:solidFill>
            </a:endParaRPr>
          </a:p>
        </p:txBody>
      </p:sp>
      <p:sp>
        <p:nvSpPr>
          <p:cNvPr id="3" name="Content Placeholder 2"/>
          <p:cNvSpPr>
            <a:spLocks noGrp="1"/>
          </p:cNvSpPr>
          <p:nvPr>
            <p:ph idx="1"/>
          </p:nvPr>
        </p:nvSpPr>
        <p:spPr>
          <a:xfrm>
            <a:off x="685800" y="914400"/>
            <a:ext cx="8229600" cy="5715000"/>
          </a:xfrm>
        </p:spPr>
        <p:txBody>
          <a:bodyPr>
            <a:normAutofit fontScale="77500" lnSpcReduction="20000"/>
          </a:bodyPr>
          <a:lstStyle/>
          <a:p>
            <a:pPr>
              <a:buNone/>
            </a:pPr>
            <a:r>
              <a:rPr lang="en-NZ" dirty="0" smtClean="0"/>
              <a:t>An unnamed narrator approaches the house of Usher on a “dull, dark, and soundless day.” This house—the estate of his boyhood friend, Roderick Usher—is gloomy and mysterious. The narrator observes that the house seems to have absorbed an evil and diseased atmosphere from the decaying trees and murky ponds around it. He notes that although the house is decaying in places—individual stones are disintegrating, for example—the structure itself is fairly solid. There is only a small crack from the roof to the ground in the front of the building. He has come to the house because his friend Roderick sent him a letter earnestly requesting his company. Roderick wrote that he was feeling physically and emotionally ill, so the narrator is rushing to his assistance. The narrator mentions that the Usher family, though an ancient clan, has never flourished. Only one member of the Usher family has survived from generation to generation, thereby forming a direct line of descent without any outside branches. The Usher family has become so identified with its estate that the peasantry confuses the inhabitants with their home.</a:t>
            </a:r>
          </a:p>
          <a:p>
            <a:pPr>
              <a:buNone/>
            </a:pPr>
            <a:endParaRPr lang="en-N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554736"/>
          </a:xfrm>
        </p:spPr>
        <p:txBody>
          <a:bodyPr/>
          <a:lstStyle/>
          <a:p>
            <a:pPr algn="r"/>
            <a:r>
              <a:rPr lang="en-NZ" dirty="0" smtClean="0">
                <a:solidFill>
                  <a:schemeClr val="tx1">
                    <a:lumMod val="85000"/>
                  </a:schemeClr>
                </a:solidFill>
              </a:rPr>
              <a:t>Summary – Part 2</a:t>
            </a:r>
            <a:endParaRPr lang="en-NZ" dirty="0">
              <a:solidFill>
                <a:schemeClr val="tx1">
                  <a:lumMod val="85000"/>
                </a:schemeClr>
              </a:solidFill>
            </a:endParaRPr>
          </a:p>
        </p:txBody>
      </p:sp>
      <p:sp>
        <p:nvSpPr>
          <p:cNvPr id="3" name="Content Placeholder 2"/>
          <p:cNvSpPr>
            <a:spLocks noGrp="1"/>
          </p:cNvSpPr>
          <p:nvPr>
            <p:ph idx="1"/>
          </p:nvPr>
        </p:nvSpPr>
        <p:spPr>
          <a:xfrm>
            <a:off x="685800" y="914400"/>
            <a:ext cx="8229600" cy="5715000"/>
          </a:xfrm>
        </p:spPr>
        <p:txBody>
          <a:bodyPr>
            <a:normAutofit fontScale="85000" lnSpcReduction="20000"/>
          </a:bodyPr>
          <a:lstStyle/>
          <a:p>
            <a:pPr>
              <a:buNone/>
            </a:pPr>
            <a:r>
              <a:rPr lang="en-NZ" dirty="0" smtClean="0"/>
              <a:t>The narrator finds the inside of the house just as spooky as the outside. He makes his way through the long passages to the room where Roderick is waiting. He notes that Roderick is paler and less energetic than he once was. Roderick tells the narrator that he suffers from nerves and fear and that his senses are heightened. The narrator also notes that Roderick seems afraid of his own house. Roderick’s sister, Madeline, has taken ill with a mysterious sickness—perhaps catalepsy, the loss of control of one’s limbs—that the doctors cannot reverse. The narrator spends several days trying to cheer up Roderick. He listens to Roderick play the guitar and make up words for his songs, and he reads him stories, but he cannot lift Roderick’s spirit. Soon, Roderick posits his theory that the house itself is unhealthy, just as the narrator supposes at the beginning of the story.</a:t>
            </a:r>
          </a:p>
          <a:p>
            <a:pPr>
              <a:buNone/>
            </a:pPr>
            <a:endParaRPr lang="en-N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lstStyle/>
          <a:p>
            <a:pPr algn="r"/>
            <a:r>
              <a:rPr lang="en-NZ" dirty="0" smtClean="0">
                <a:solidFill>
                  <a:schemeClr val="tx1">
                    <a:lumMod val="85000"/>
                  </a:schemeClr>
                </a:solidFill>
              </a:rPr>
              <a:t>Summary – Part 3</a:t>
            </a:r>
            <a:endParaRPr lang="en-NZ" dirty="0">
              <a:solidFill>
                <a:schemeClr val="tx1">
                  <a:lumMod val="85000"/>
                </a:schemeClr>
              </a:solidFill>
            </a:endParaRPr>
          </a:p>
        </p:txBody>
      </p:sp>
      <p:sp>
        <p:nvSpPr>
          <p:cNvPr id="3" name="Content Placeholder 2"/>
          <p:cNvSpPr>
            <a:spLocks noGrp="1"/>
          </p:cNvSpPr>
          <p:nvPr>
            <p:ph idx="1"/>
          </p:nvPr>
        </p:nvSpPr>
        <p:spPr/>
        <p:txBody>
          <a:bodyPr>
            <a:normAutofit/>
          </a:bodyPr>
          <a:lstStyle/>
          <a:p>
            <a:pPr>
              <a:buNone/>
            </a:pPr>
            <a:endParaRPr lang="en-NZ" dirty="0" smtClean="0"/>
          </a:p>
          <a:p>
            <a:pPr>
              <a:buNone/>
            </a:pPr>
            <a:endParaRPr lang="en-NZ" dirty="0"/>
          </a:p>
        </p:txBody>
      </p:sp>
      <p:sp>
        <p:nvSpPr>
          <p:cNvPr id="5" name="Content Placeholder 2"/>
          <p:cNvSpPr txBox="1">
            <a:spLocks/>
          </p:cNvSpPr>
          <p:nvPr/>
        </p:nvSpPr>
        <p:spPr>
          <a:xfrm>
            <a:off x="685800" y="914400"/>
            <a:ext cx="8229600" cy="5715000"/>
          </a:xfrm>
          <a:prstGeom prst="rect">
            <a:avLst/>
          </a:prstGeom>
        </p:spPr>
        <p:txBody>
          <a:bodyPr vert="horz">
            <a:normAutofit/>
          </a:bodyPr>
          <a:lstStyle/>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en-NZ"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838200" y="1066800"/>
            <a:ext cx="8229600" cy="5715000"/>
          </a:xfrm>
          <a:prstGeom prst="rect">
            <a:avLst/>
          </a:prstGeom>
        </p:spPr>
        <p:txBody>
          <a:bodyPr vert="horz">
            <a:normAutofit fontScale="85000" lnSpcReduction="20000"/>
          </a:bodyPr>
          <a:lstStyle/>
          <a:p>
            <a:pPr marL="411480" indent="-342900">
              <a:spcBef>
                <a:spcPts val="700"/>
              </a:spcBef>
              <a:buClr>
                <a:schemeClr val="tx2"/>
              </a:buClr>
              <a:buSzPct val="95000"/>
            </a:pPr>
            <a:r>
              <a:rPr lang="en-NZ" sz="3200" dirty="0" smtClean="0"/>
              <a:t>Madeline soon dies, and Roderick decides to bury her temporarily in the tombs below the house. He wants to keep her in the house because he fears that the doctors might dig up her body for scientific examination, since her disease was so strange to them. The narrator helps Roderick put the body in the tomb, and he notes that Madeline has rosy cheeks, as some do after death. The narrator also realizes suddenly that Roderick and Madeline were twins. Over the next few days, Roderick becomes even more uneasy. One night, the narrator cannot sleep either. Roderick knocks on his door, apparently hysterical. He leads the narrator to the window, from which they see a bright-looking gas surrounding the house. The narrator tells Roderick that the gas is a natural phenomenon, not altogether uncommon.</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en-NZ" sz="3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554736"/>
          </a:xfrm>
        </p:spPr>
        <p:txBody>
          <a:bodyPr/>
          <a:lstStyle/>
          <a:p>
            <a:pPr algn="r"/>
            <a:r>
              <a:rPr lang="en-NZ" dirty="0" smtClean="0">
                <a:solidFill>
                  <a:schemeClr val="tx1">
                    <a:lumMod val="85000"/>
                  </a:schemeClr>
                </a:solidFill>
              </a:rPr>
              <a:t>Summary – Part 4</a:t>
            </a:r>
            <a:endParaRPr lang="en-NZ" dirty="0">
              <a:solidFill>
                <a:schemeClr val="tx1">
                  <a:lumMod val="85000"/>
                </a:schemeClr>
              </a:solidFill>
            </a:endParaRPr>
          </a:p>
        </p:txBody>
      </p:sp>
      <p:sp>
        <p:nvSpPr>
          <p:cNvPr id="3" name="Content Placeholder 2"/>
          <p:cNvSpPr>
            <a:spLocks noGrp="1"/>
          </p:cNvSpPr>
          <p:nvPr>
            <p:ph idx="1"/>
          </p:nvPr>
        </p:nvSpPr>
        <p:spPr>
          <a:xfrm>
            <a:off x="685800" y="1143000"/>
            <a:ext cx="8229600" cy="5715000"/>
          </a:xfrm>
        </p:spPr>
        <p:txBody>
          <a:bodyPr>
            <a:normAutofit fontScale="77500" lnSpcReduction="20000"/>
          </a:bodyPr>
          <a:lstStyle/>
          <a:p>
            <a:pPr>
              <a:buNone/>
            </a:pPr>
            <a:r>
              <a:rPr lang="en-NZ" sz="3100" dirty="0" smtClean="0"/>
              <a:t>The narrator decides to read to Roderick in order to pass the night away. He reads “Mad Trist” by Sir </a:t>
            </a:r>
            <a:r>
              <a:rPr lang="en-NZ" sz="3100" dirty="0" err="1" smtClean="0"/>
              <a:t>Launcelot</a:t>
            </a:r>
            <a:r>
              <a:rPr lang="en-NZ" sz="3100" dirty="0" smtClean="0"/>
              <a:t> Canning, a medieval romance. As he reads, he hears noises that correspond to the descriptions in the story. At first, he ignores these sounds as the vagaries of his imagination. Soon, however, they become more distinct and he can no longer ignore them. He also notices that Roderick has slumped over in his chair and is muttering to himself. The narrator approaches Roderick and listens to what he is saying. Roderick reveals that he has been hearing these sounds for days, and believes that they have buried Madeline alive and that she is trying to escape. He yells that she is standing behind the door. The wind blows open the door and confirms Roderick’s fears: Madeline stands in white robes bloodied from her struggle. She attacks Roderick as the life drains from her, and he dies of fear. The narrator flees the house. As he escapes, the entire house cracks along the break in the frame and crumbles to the ground.</a:t>
            </a:r>
          </a:p>
          <a:p>
            <a:pPr>
              <a:buNone/>
            </a:pPr>
            <a:endParaRPr lang="en-NZ"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554736"/>
          </a:xfrm>
        </p:spPr>
        <p:txBody>
          <a:bodyPr/>
          <a:lstStyle/>
          <a:p>
            <a:pPr algn="r"/>
            <a:r>
              <a:rPr lang="en-NZ" dirty="0" smtClean="0">
                <a:solidFill>
                  <a:schemeClr val="tx1">
                    <a:lumMod val="85000"/>
                  </a:schemeClr>
                </a:solidFill>
              </a:rPr>
              <a:t>Character</a:t>
            </a:r>
            <a:endParaRPr lang="en-NZ" dirty="0">
              <a:solidFill>
                <a:schemeClr val="tx1">
                  <a:lumMod val="85000"/>
                </a:schemeClr>
              </a:solidFill>
            </a:endParaRPr>
          </a:p>
        </p:txBody>
      </p:sp>
      <p:sp>
        <p:nvSpPr>
          <p:cNvPr id="3" name="Content Placeholder 2"/>
          <p:cNvSpPr>
            <a:spLocks noGrp="1"/>
          </p:cNvSpPr>
          <p:nvPr>
            <p:ph idx="1"/>
          </p:nvPr>
        </p:nvSpPr>
        <p:spPr>
          <a:xfrm>
            <a:off x="685800" y="914400"/>
            <a:ext cx="8229600" cy="5715000"/>
          </a:xfrm>
        </p:spPr>
        <p:txBody>
          <a:bodyPr>
            <a:normAutofit fontScale="92500" lnSpcReduction="20000"/>
          </a:bodyPr>
          <a:lstStyle/>
          <a:p>
            <a:pPr>
              <a:buNone/>
            </a:pPr>
            <a:r>
              <a:rPr lang="en-NZ" u="sng" dirty="0" smtClean="0"/>
              <a:t>Narrator</a:t>
            </a:r>
            <a:r>
              <a:rPr lang="en-NZ" dirty="0" smtClean="0"/>
              <a:t>, a friend of the master of the House of Usher. When he visits his friend, he witnesses terrifying events.        </a:t>
            </a:r>
            <a:br>
              <a:rPr lang="en-NZ" dirty="0" smtClean="0"/>
            </a:br>
            <a:r>
              <a:rPr lang="en-NZ" u="sng" dirty="0" smtClean="0"/>
              <a:t>Roderick Usher</a:t>
            </a:r>
            <a:r>
              <a:rPr lang="en-NZ" dirty="0" smtClean="0"/>
              <a:t>, the master of the house. He suffers from a depressing malaise characterized by strange </a:t>
            </a:r>
            <a:r>
              <a:rPr lang="en-NZ" dirty="0" err="1" smtClean="0"/>
              <a:t>behavior</a:t>
            </a:r>
            <a:r>
              <a:rPr lang="en-NZ" dirty="0" smtClean="0"/>
              <a:t>.   </a:t>
            </a:r>
            <a:br>
              <a:rPr lang="en-NZ" dirty="0" smtClean="0"/>
            </a:br>
            <a:r>
              <a:rPr lang="en-NZ" u="sng" dirty="0" smtClean="0"/>
              <a:t>Madeline Usher</a:t>
            </a:r>
            <a:r>
              <a:rPr lang="en-NZ" dirty="0" smtClean="0"/>
              <a:t>, twin sister of Roderick. She also suffers from a strange illness. After apparently dying, she rises from her coffin.   </a:t>
            </a:r>
            <a:br>
              <a:rPr lang="en-NZ" dirty="0" smtClean="0"/>
            </a:br>
            <a:r>
              <a:rPr lang="en-NZ" u="sng" dirty="0" smtClean="0"/>
              <a:t>Servant</a:t>
            </a:r>
            <a:r>
              <a:rPr lang="en-NZ" dirty="0" smtClean="0"/>
              <a:t>, domestic in the Usher household. He attends to the narrator's horse.   </a:t>
            </a:r>
            <a:br>
              <a:rPr lang="en-NZ" dirty="0" smtClean="0"/>
            </a:br>
            <a:r>
              <a:rPr lang="en-NZ" u="sng" dirty="0" smtClean="0"/>
              <a:t>Valet</a:t>
            </a:r>
            <a:r>
              <a:rPr lang="en-NZ" dirty="0" smtClean="0"/>
              <a:t>, domestic in the Usher household who conducts the narrator to Roderick Usher's room.  </a:t>
            </a:r>
            <a:br>
              <a:rPr lang="en-NZ" dirty="0" smtClean="0"/>
            </a:br>
            <a:r>
              <a:rPr lang="en-NZ" u="sng" dirty="0" smtClean="0"/>
              <a:t>Physician</a:t>
            </a:r>
            <a:r>
              <a:rPr lang="en-NZ" dirty="0" smtClean="0"/>
              <a:t>, one of several doctors who treat Madeline Usher.</a:t>
            </a:r>
          </a:p>
          <a:p>
            <a:pPr>
              <a:buNone/>
            </a:pPr>
            <a:endParaRPr lang="en-N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e Fall of the House of Usher.jpg"/>
          <p:cNvPicPr>
            <a:picLocks noGrp="1" noChangeAspect="1"/>
          </p:cNvPicPr>
          <p:nvPr>
            <p:ph idx="1"/>
          </p:nvPr>
        </p:nvPicPr>
        <p:blipFill>
          <a:blip r:embed="rId2">
            <a:lum bright="-83000"/>
          </a:blip>
          <a:stretch>
            <a:fillRect/>
          </a:stretch>
        </p:blipFill>
        <p:spPr>
          <a:xfrm>
            <a:off x="0" y="-990600"/>
            <a:ext cx="8915400" cy="9258300"/>
          </a:xfrm>
        </p:spPr>
      </p:pic>
      <p:sp>
        <p:nvSpPr>
          <p:cNvPr id="6" name="Title 5"/>
          <p:cNvSpPr>
            <a:spLocks noGrp="1"/>
          </p:cNvSpPr>
          <p:nvPr>
            <p:ph type="title"/>
          </p:nvPr>
        </p:nvSpPr>
        <p:spPr>
          <a:xfrm>
            <a:off x="914400" y="304800"/>
            <a:ext cx="7772400" cy="914400"/>
          </a:xfrm>
        </p:spPr>
        <p:txBody>
          <a:bodyPr/>
          <a:lstStyle/>
          <a:p>
            <a:pPr algn="r"/>
            <a:r>
              <a:rPr lang="en-NZ" dirty="0" smtClean="0">
                <a:solidFill>
                  <a:schemeClr val="tx1">
                    <a:lumMod val="75000"/>
                  </a:schemeClr>
                </a:solidFill>
              </a:rPr>
              <a:t>Pre-reading activities</a:t>
            </a:r>
            <a:endParaRPr lang="en-NZ" dirty="0">
              <a:solidFill>
                <a:schemeClr val="tx1">
                  <a:lumMod val="75000"/>
                </a:schemeClr>
              </a:solidFill>
            </a:endParaRPr>
          </a:p>
        </p:txBody>
      </p:sp>
      <p:sp>
        <p:nvSpPr>
          <p:cNvPr id="7" name="TextBox 6"/>
          <p:cNvSpPr txBox="1"/>
          <p:nvPr/>
        </p:nvSpPr>
        <p:spPr>
          <a:xfrm>
            <a:off x="1524000" y="1225689"/>
            <a:ext cx="5715000" cy="5632311"/>
          </a:xfrm>
          <a:prstGeom prst="rect">
            <a:avLst/>
          </a:prstGeom>
          <a:noFill/>
        </p:spPr>
        <p:txBody>
          <a:bodyPr wrap="square" rtlCol="0">
            <a:spAutoFit/>
          </a:bodyPr>
          <a:lstStyle/>
          <a:p>
            <a:r>
              <a:rPr lang="en-NZ" dirty="0" smtClean="0"/>
              <a:t>1. When you think of the words ‘horror’ and ‘Gothic what sort of images come into your mind?</a:t>
            </a:r>
          </a:p>
          <a:p>
            <a:r>
              <a:rPr lang="en-NZ" dirty="0" smtClean="0"/>
              <a:t> </a:t>
            </a:r>
          </a:p>
          <a:p>
            <a:r>
              <a:rPr lang="en-NZ" dirty="0" smtClean="0"/>
              <a:t>2. Write down everything you know about the horror genre. </a:t>
            </a:r>
          </a:p>
          <a:p>
            <a:r>
              <a:rPr lang="en-NZ" dirty="0" smtClean="0"/>
              <a:t> </a:t>
            </a:r>
          </a:p>
          <a:p>
            <a:r>
              <a:rPr lang="en-NZ" dirty="0" smtClean="0"/>
              <a:t>3. From the following pieces of information write what you think has taken place:</a:t>
            </a:r>
          </a:p>
          <a:p>
            <a:r>
              <a:rPr lang="en-NZ" dirty="0" smtClean="0"/>
              <a:t> </a:t>
            </a:r>
          </a:p>
          <a:p>
            <a:pPr lvl="0"/>
            <a:r>
              <a:rPr lang="en-NZ" dirty="0" smtClean="0"/>
              <a:t>An ancient building</a:t>
            </a:r>
          </a:p>
          <a:p>
            <a:pPr lvl="0"/>
            <a:r>
              <a:rPr lang="en-NZ" dirty="0" smtClean="0"/>
              <a:t>Autumnal weather</a:t>
            </a:r>
          </a:p>
          <a:p>
            <a:pPr lvl="0"/>
            <a:r>
              <a:rPr lang="en-NZ" dirty="0" smtClean="0"/>
              <a:t>A sick looking man who has not been outside for years</a:t>
            </a:r>
          </a:p>
          <a:p>
            <a:pPr lvl="0"/>
            <a:r>
              <a:rPr lang="en-NZ" dirty="0" smtClean="0"/>
              <a:t>A dying woman</a:t>
            </a:r>
          </a:p>
          <a:p>
            <a:pPr lvl="0"/>
            <a:r>
              <a:rPr lang="en-NZ" dirty="0" smtClean="0"/>
              <a:t>A body in a coffin</a:t>
            </a:r>
          </a:p>
          <a:p>
            <a:pPr lvl="0"/>
            <a:r>
              <a:rPr lang="en-NZ" dirty="0" smtClean="0"/>
              <a:t>A storm</a:t>
            </a:r>
          </a:p>
          <a:p>
            <a:pPr lvl="0"/>
            <a:r>
              <a:rPr lang="en-NZ" dirty="0" smtClean="0"/>
              <a:t>Reading a medieval romance story</a:t>
            </a:r>
          </a:p>
          <a:p>
            <a:r>
              <a:rPr lang="en-NZ" dirty="0" smtClean="0"/>
              <a:t> </a:t>
            </a:r>
          </a:p>
          <a:p>
            <a:r>
              <a:rPr lang="en-NZ" dirty="0" smtClean="0"/>
              <a:t> </a:t>
            </a:r>
          </a:p>
          <a:p>
            <a:r>
              <a:rPr lang="en-NZ" dirty="0" smtClean="0"/>
              <a:t>Students share their ideas with one another/class.</a:t>
            </a:r>
          </a:p>
          <a:p>
            <a:endParaRPr lang="en-N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554736"/>
          </a:xfrm>
        </p:spPr>
        <p:txBody>
          <a:bodyPr/>
          <a:lstStyle/>
          <a:p>
            <a:pPr algn="r"/>
            <a:r>
              <a:rPr lang="en-NZ" dirty="0" smtClean="0">
                <a:solidFill>
                  <a:schemeClr val="tx1">
                    <a:lumMod val="85000"/>
                  </a:schemeClr>
                </a:solidFill>
              </a:rPr>
              <a:t>Character</a:t>
            </a:r>
            <a:endParaRPr lang="en-NZ" dirty="0">
              <a:solidFill>
                <a:schemeClr val="tx1">
                  <a:lumMod val="85000"/>
                </a:schemeClr>
              </a:solidFill>
            </a:endParaRPr>
          </a:p>
        </p:txBody>
      </p:sp>
      <p:sp>
        <p:nvSpPr>
          <p:cNvPr id="3" name="Content Placeholder 2"/>
          <p:cNvSpPr>
            <a:spLocks noGrp="1"/>
          </p:cNvSpPr>
          <p:nvPr>
            <p:ph idx="1"/>
          </p:nvPr>
        </p:nvSpPr>
        <p:spPr>
          <a:xfrm>
            <a:off x="685800" y="914400"/>
            <a:ext cx="8229600" cy="5715000"/>
          </a:xfrm>
        </p:spPr>
        <p:txBody>
          <a:bodyPr>
            <a:normAutofit fontScale="77500" lnSpcReduction="20000"/>
          </a:bodyPr>
          <a:lstStyle/>
          <a:p>
            <a:r>
              <a:rPr lang="en-NZ" b="1" dirty="0" smtClean="0"/>
              <a:t>Roderick Usher</a:t>
            </a:r>
            <a:endParaRPr lang="en-NZ" dirty="0" smtClean="0"/>
          </a:p>
          <a:p>
            <a:r>
              <a:rPr lang="en-NZ" dirty="0" smtClean="0"/>
              <a:t>As one of the two surviving members of the Usher family in “The Fall of the House of Usher,” Roderick is one of Poe’s character doubles, or doppelgangers. Roderick is intellectual and bookish, and his twin sister, Madeline, is ill and bedridden. Roderick’s inability to distinguish fantasy from reality resembles his sister’s physical weakness. Poe uses these characters to explore the philosophical mystery of the relationship between mind and body. With these twins, Poe imagines what would happen if the connection between mind and body were severed and assigned to separate people. The twin imagery and the incestuous history of the Usher line establish that Roderick is actually inseparable from his sister. Although mind and body are separated, they remain dependent on each other for survival. This interdependence causes a chain reaction when one of the elements suffers a breakdown. Madeline’s physical death coincides with the collapse of both Roderick’s sanity and the Ushers’ mansion. </a:t>
            </a:r>
          </a:p>
          <a:p>
            <a:pPr>
              <a:buNone/>
            </a:pPr>
            <a:endParaRPr lang="en-NZ"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solidFill>
                  <a:schemeClr val="tx1"/>
                </a:solidFill>
              </a:rPr>
              <a:t>Essay Question</a:t>
            </a:r>
            <a:endParaRPr lang="en-NZ" dirty="0">
              <a:solidFill>
                <a:schemeClr val="tx1"/>
              </a:solidFill>
            </a:endParaRPr>
          </a:p>
        </p:txBody>
      </p:sp>
      <p:sp>
        <p:nvSpPr>
          <p:cNvPr id="3" name="Content Placeholder 2"/>
          <p:cNvSpPr>
            <a:spLocks noGrp="1"/>
          </p:cNvSpPr>
          <p:nvPr>
            <p:ph idx="1"/>
          </p:nvPr>
        </p:nvSpPr>
        <p:spPr/>
        <p:txBody>
          <a:bodyPr/>
          <a:lstStyle/>
          <a:p>
            <a:r>
              <a:rPr lang="en-NZ" dirty="0" smtClean="0"/>
              <a:t>How does Poe present the relationship between the mind and the body in his short story, “The Fall of the House of Usher”.</a:t>
            </a:r>
          </a:p>
          <a:p>
            <a:endParaRPr lang="en-NZ" dirty="0" smtClean="0"/>
          </a:p>
          <a:p>
            <a:r>
              <a:rPr lang="en-NZ" dirty="0" smtClean="0"/>
              <a:t>Poe uses characterisation of Roderick and Madeline as twins (doppelganger) to present the relationship between the mind and body.</a:t>
            </a:r>
          </a:p>
          <a:p>
            <a:endParaRPr lang="en-NZ" dirty="0" smtClean="0"/>
          </a:p>
          <a:p>
            <a:r>
              <a:rPr lang="en-NZ" smtClean="0"/>
              <a:t>1x paragraph due on Friday</a:t>
            </a:r>
            <a:endParaRPr lang="en-NZ"/>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pic>
        <p:nvPicPr>
          <p:cNvPr id="4" name="Content Placeholder 3" descr="house of usher2.jpg"/>
          <p:cNvPicPr>
            <a:picLocks noGrp="1" noChangeAspect="1"/>
          </p:cNvPicPr>
          <p:nvPr>
            <p:ph idx="1"/>
          </p:nvPr>
        </p:nvPicPr>
        <p:blipFill>
          <a:blip r:embed="rId2">
            <a:lum bright="-17000" contrast="25000"/>
          </a:blip>
          <a:stretch>
            <a:fillRect/>
          </a:stretch>
        </p:blipFill>
        <p:spPr>
          <a:xfrm>
            <a:off x="-96767" y="0"/>
            <a:ext cx="9240767" cy="6961377"/>
          </a:xfrm>
        </p:spPr>
      </p:pic>
      <p:sp>
        <p:nvSpPr>
          <p:cNvPr id="5" name="Content Placeholder 2"/>
          <p:cNvSpPr txBox="1">
            <a:spLocks/>
          </p:cNvSpPr>
          <p:nvPr/>
        </p:nvSpPr>
        <p:spPr>
          <a:xfrm>
            <a:off x="0" y="1066800"/>
            <a:ext cx="8610600" cy="5791200"/>
          </a:xfrm>
          <a:prstGeom prst="rect">
            <a:avLst/>
          </a:prstGeom>
        </p:spPr>
        <p:txBody>
          <a:bodyPr vert="horz">
            <a:normAutofit fontScale="70000" lnSpcReduction="20000"/>
          </a:bodyPr>
          <a:lstStyle/>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NZ" sz="3000" b="0" i="0" u="none" strike="noStrike" kern="1200" cap="none" spc="0" normalizeH="0" baseline="0" noProof="0" dirty="0" smtClean="0">
                <a:ln>
                  <a:noFill/>
                </a:ln>
                <a:solidFill>
                  <a:schemeClr val="tx1"/>
                </a:solidFill>
                <a:effectLst/>
                <a:uLnTx/>
                <a:uFillTx/>
                <a:latin typeface="+mn-lt"/>
                <a:ea typeface="+mn-ea"/>
                <a:cs typeface="+mn-cs"/>
              </a:rPr>
              <a:t>What are the elements of a ‘Gothic’ story?  </a:t>
            </a:r>
            <a:r>
              <a:rPr kumimoji="0" lang="en-NZ" sz="3000" b="0" i="1" u="none" strike="noStrike" kern="1200" cap="none" spc="0" normalizeH="0" baseline="0" noProof="0" dirty="0" smtClean="0">
                <a:ln>
                  <a:noFill/>
                </a:ln>
                <a:solidFill>
                  <a:schemeClr val="tx1"/>
                </a:solidFill>
                <a:effectLst/>
                <a:uLnTx/>
                <a:uFillTx/>
                <a:latin typeface="+mn-lt"/>
                <a:ea typeface="+mn-ea"/>
                <a:cs typeface="+mn-cs"/>
              </a:rPr>
              <a:t>(Consider films, poems, stories you can relate to as being ‘Gothic’)</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endParaRPr kumimoji="0" lang="en-NZ" sz="3000" b="0" i="1" u="none" strike="noStrike" kern="1200" cap="none" spc="0" normalizeH="0" baseline="0" noProof="0" dirty="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NZ" sz="3000" b="0" i="1" u="sng" strike="noStrike" kern="1200" cap="none" spc="0" normalizeH="0" baseline="0" noProof="0" dirty="0" smtClean="0">
                <a:ln>
                  <a:noFill/>
                </a:ln>
                <a:solidFill>
                  <a:schemeClr val="tx1"/>
                </a:solidFill>
                <a:effectLst/>
                <a:uLnTx/>
                <a:uFillTx/>
                <a:latin typeface="+mn-lt"/>
                <a:ea typeface="+mn-ea"/>
                <a:cs typeface="+mn-cs"/>
              </a:rPr>
              <a:t>Homework</a:t>
            </a:r>
            <a:r>
              <a:rPr kumimoji="0" lang="en-NZ" sz="3000" b="0" i="1" u="none" strike="noStrike" kern="1200" cap="none" spc="0" normalizeH="0" baseline="0" noProof="0" dirty="0" smtClean="0">
                <a:ln>
                  <a:noFill/>
                </a:ln>
                <a:solidFill>
                  <a:schemeClr val="tx1"/>
                </a:solidFill>
                <a:effectLst/>
                <a:uLnTx/>
                <a:uFillTx/>
                <a:latin typeface="+mn-lt"/>
                <a:ea typeface="+mn-ea"/>
                <a:cs typeface="+mn-cs"/>
              </a:rPr>
              <a:t>:  research this </a:t>
            </a:r>
            <a:r>
              <a:rPr kumimoji="0" lang="en-NZ" sz="3000" b="1" i="1" u="none" strike="noStrike" kern="1200" cap="none" spc="0" normalizeH="0" baseline="0" noProof="0" dirty="0" smtClean="0">
                <a:ln>
                  <a:noFill/>
                </a:ln>
                <a:solidFill>
                  <a:schemeClr val="tx1"/>
                </a:solidFill>
                <a:effectLst/>
                <a:uLnTx/>
                <a:uFillTx/>
                <a:latin typeface="+mn-lt"/>
                <a:ea typeface="+mn-ea"/>
                <a:cs typeface="+mn-cs"/>
              </a:rPr>
              <a:t>text</a:t>
            </a:r>
            <a:r>
              <a:rPr kumimoji="0" lang="en-NZ" sz="3000" b="0" i="1" u="none" strike="noStrike" kern="1200" cap="none" spc="0" normalizeH="0" baseline="0" noProof="0" dirty="0" smtClean="0">
                <a:ln>
                  <a:noFill/>
                </a:ln>
                <a:solidFill>
                  <a:schemeClr val="tx1"/>
                </a:solidFill>
                <a:effectLst/>
                <a:uLnTx/>
                <a:uFillTx/>
                <a:latin typeface="+mn-lt"/>
                <a:ea typeface="+mn-ea"/>
                <a:cs typeface="+mn-cs"/>
              </a:rPr>
              <a:t> and </a:t>
            </a:r>
            <a:r>
              <a:rPr kumimoji="0" lang="en-NZ" sz="3000" b="1" i="1" u="none" strike="noStrike" kern="1200" cap="none" spc="0" normalizeH="0" baseline="0" noProof="0" dirty="0" smtClean="0">
                <a:ln>
                  <a:noFill/>
                </a:ln>
                <a:solidFill>
                  <a:schemeClr val="tx1"/>
                </a:solidFill>
                <a:effectLst/>
                <a:uLnTx/>
                <a:uFillTx/>
                <a:latin typeface="+mn-lt"/>
                <a:ea typeface="+mn-ea"/>
                <a:cs typeface="+mn-cs"/>
              </a:rPr>
              <a:t>author</a:t>
            </a:r>
            <a:r>
              <a:rPr kumimoji="0" lang="en-NZ" sz="3000" b="0" i="1" u="none" strike="noStrike" kern="1200" cap="none" spc="0" normalizeH="0" baseline="0" noProof="0" dirty="0" smtClean="0">
                <a:ln>
                  <a:noFill/>
                </a:ln>
                <a:solidFill>
                  <a:schemeClr val="tx1"/>
                </a:solidFill>
                <a:effectLst/>
                <a:uLnTx/>
                <a:uFillTx/>
                <a:latin typeface="+mn-lt"/>
                <a:ea typeface="+mn-ea"/>
                <a:cs typeface="+mn-cs"/>
              </a:rPr>
              <a:t> – find 5-10 facts about each, </a:t>
            </a:r>
            <a:r>
              <a:rPr kumimoji="0" lang="en-NZ" sz="2800" b="0" i="0" u="none" strike="noStrike" kern="1200" cap="none" spc="0" normalizeH="0" baseline="0" noProof="0" dirty="0" smtClean="0">
                <a:ln>
                  <a:noFill/>
                </a:ln>
                <a:solidFill>
                  <a:schemeClr val="tx1"/>
                </a:solidFill>
                <a:effectLst/>
                <a:uLnTx/>
                <a:uFillTx/>
                <a:latin typeface="+mn-lt"/>
                <a:ea typeface="+mn-ea"/>
                <a:cs typeface="+mn-cs"/>
              </a:rPr>
              <a:t>“Mad Trist” by Sir </a:t>
            </a:r>
            <a:r>
              <a:rPr kumimoji="0" lang="en-NZ" sz="2800" b="0" i="0" u="none" strike="noStrike" kern="1200" cap="none" spc="0" normalizeH="0" baseline="0" noProof="0" dirty="0" err="1" smtClean="0">
                <a:ln>
                  <a:noFill/>
                </a:ln>
                <a:solidFill>
                  <a:schemeClr val="tx1"/>
                </a:solidFill>
                <a:effectLst/>
                <a:uLnTx/>
                <a:uFillTx/>
                <a:latin typeface="+mn-lt"/>
                <a:ea typeface="+mn-ea"/>
                <a:cs typeface="+mn-cs"/>
              </a:rPr>
              <a:t>Launcelot</a:t>
            </a:r>
            <a:r>
              <a:rPr kumimoji="0" lang="en-NZ" sz="2800" b="0" i="0" u="none" strike="noStrike" kern="1200" cap="none" spc="0" normalizeH="0" baseline="0" noProof="0" dirty="0" smtClean="0">
                <a:ln>
                  <a:noFill/>
                </a:ln>
                <a:solidFill>
                  <a:schemeClr val="tx1"/>
                </a:solidFill>
                <a:effectLst/>
                <a:uLnTx/>
                <a:uFillTx/>
                <a:latin typeface="+mn-lt"/>
                <a:ea typeface="+mn-ea"/>
                <a:cs typeface="+mn-cs"/>
              </a:rPr>
              <a:t> Canning.  Due Friday.</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r>
              <a:rPr kumimoji="0" lang="en-NZ" sz="2800" b="0" i="0" u="none" strike="noStrike" kern="1200" cap="none" spc="0" normalizeH="0" baseline="0" noProof="0" dirty="0" smtClean="0">
                <a:ln>
                  <a:noFill/>
                </a:ln>
                <a:solidFill>
                  <a:schemeClr val="tx1"/>
                </a:solidFill>
                <a:effectLst/>
                <a:uLnTx/>
                <a:uFillTx/>
                <a:latin typeface="+mn-lt"/>
                <a:ea typeface="+mn-ea"/>
                <a:cs typeface="+mn-cs"/>
              </a:rPr>
              <a:t>Read the story, twice.</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endParaRPr kumimoji="0" lang="en-NZ" sz="2800" b="0" i="1" u="none" strike="noStrike" kern="1200" cap="none" spc="0" normalizeH="0" baseline="0" noProof="0" dirty="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NZ" sz="2800" b="0" i="1" u="sng" strike="noStrike" kern="1200" cap="none" spc="0" normalizeH="0" baseline="0" noProof="0" dirty="0" smtClean="0">
                <a:ln>
                  <a:noFill/>
                </a:ln>
                <a:solidFill>
                  <a:schemeClr val="tx1"/>
                </a:solidFill>
                <a:effectLst/>
                <a:uLnTx/>
                <a:uFillTx/>
                <a:latin typeface="+mn-lt"/>
                <a:ea typeface="+mn-ea"/>
                <a:cs typeface="+mn-cs"/>
              </a:rPr>
              <a:t>Do Now</a:t>
            </a:r>
            <a:r>
              <a:rPr kumimoji="0" lang="en-NZ" sz="2800" b="0" i="1" u="none" strike="noStrike" kern="1200" cap="none" spc="0" normalizeH="0" baseline="0" noProof="0" dirty="0" smtClean="0">
                <a:ln>
                  <a:noFill/>
                </a:ln>
                <a:solidFill>
                  <a:schemeClr val="tx1"/>
                </a:solidFill>
                <a:effectLst/>
                <a:uLnTx/>
                <a:uFillTx/>
                <a:latin typeface="+mn-lt"/>
                <a:ea typeface="+mn-ea"/>
                <a:cs typeface="+mn-cs"/>
              </a:rPr>
              <a:t>:  Analyse the opening paragraph of the story, identify language techniques, what effect is created by these descriptions?</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endParaRPr kumimoji="0" lang="en-NZ" sz="2800" b="0" i="1" u="none" strike="noStrike" kern="1200" cap="none" spc="0" normalizeH="0" baseline="0" noProof="0" dirty="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NZ" sz="2800" b="0" i="1" u="sng" strike="noStrike" kern="1200" cap="none" spc="0" normalizeH="0" baseline="0" noProof="0" dirty="0" smtClean="0">
                <a:ln>
                  <a:noFill/>
                </a:ln>
                <a:solidFill>
                  <a:schemeClr val="tx1"/>
                </a:solidFill>
                <a:effectLst/>
                <a:uLnTx/>
                <a:uFillTx/>
                <a:latin typeface="+mn-lt"/>
                <a:ea typeface="+mn-ea"/>
                <a:cs typeface="+mn-cs"/>
              </a:rPr>
              <a:t>Next</a:t>
            </a:r>
            <a:r>
              <a:rPr kumimoji="0" lang="en-NZ" sz="2800" b="0" i="1" u="none" strike="noStrike" kern="1200" cap="none" spc="0" normalizeH="0" baseline="0" noProof="0" dirty="0" smtClean="0">
                <a:ln>
                  <a:noFill/>
                </a:ln>
                <a:solidFill>
                  <a:schemeClr val="tx1"/>
                </a:solidFill>
                <a:effectLst/>
                <a:uLnTx/>
                <a:uFillTx/>
                <a:latin typeface="+mn-lt"/>
                <a:ea typeface="+mn-ea"/>
                <a:cs typeface="+mn-cs"/>
              </a:rPr>
              <a:t>:  Make a list of predictions for this story. What might happen? What will be featured? How will things unfold?</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endParaRPr kumimoji="0" lang="en-NZ" sz="2800" b="0" i="1" u="none" strike="noStrike" kern="1200" cap="none" spc="0" normalizeH="0" baseline="0" noProof="0" dirty="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r>
              <a:rPr kumimoji="0" lang="en-NZ" sz="3000" b="1" i="0" u="none" strike="noStrike" kern="1200" cap="none" spc="0" normalizeH="0" baseline="0" noProof="0" dirty="0" smtClean="0">
                <a:ln>
                  <a:noFill/>
                </a:ln>
                <a:solidFill>
                  <a:schemeClr val="tx1"/>
                </a:solidFill>
                <a:effectLst/>
                <a:uLnTx/>
                <a:uFillTx/>
                <a:latin typeface="+mn-lt"/>
                <a:ea typeface="+mn-ea"/>
                <a:cs typeface="+mn-cs"/>
              </a:rPr>
              <a:t>De Beranger:</a:t>
            </a:r>
            <a:r>
              <a:rPr kumimoji="0" lang="en-NZ" sz="3000" b="0" i="0" u="none" strike="noStrike" kern="1200" cap="none" spc="0" normalizeH="0" baseline="0" noProof="0" dirty="0" smtClean="0">
                <a:ln>
                  <a:noFill/>
                </a:ln>
                <a:solidFill>
                  <a:schemeClr val="tx1"/>
                </a:solidFill>
                <a:effectLst/>
                <a:uLnTx/>
                <a:uFillTx/>
                <a:latin typeface="+mn-lt"/>
                <a:ea typeface="+mn-ea"/>
                <a:cs typeface="+mn-cs"/>
              </a:rPr>
              <a:t> </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NZ" sz="3000" b="0" i="1" u="none" strike="noStrike" kern="1200" cap="none" spc="0" normalizeH="0" baseline="0" noProof="0" dirty="0" smtClean="0">
                <a:ln>
                  <a:noFill/>
                </a:ln>
                <a:solidFill>
                  <a:schemeClr val="tx1"/>
                </a:solidFill>
                <a:effectLst/>
                <a:uLnTx/>
                <a:uFillTx/>
                <a:latin typeface="+mn-lt"/>
                <a:ea typeface="+mn-ea"/>
                <a:cs typeface="+mn-cs"/>
              </a:rPr>
              <a:t>"Her heart is a lute strung tight; As soon as one touches it, it resounds."</a:t>
            </a:r>
            <a:r>
              <a:rPr kumimoji="0" lang="en-NZ" sz="3000" b="0" i="0" u="none" strike="noStrike" kern="1200" cap="none" spc="0" normalizeH="0" baseline="0" noProof="0" dirty="0" smtClean="0">
                <a:ln>
                  <a:noFill/>
                </a:ln>
                <a:solidFill>
                  <a:schemeClr val="tx1"/>
                </a:solidFill>
                <a:effectLst/>
                <a:uLnTx/>
                <a:uFillTx/>
                <a:latin typeface="+mn-lt"/>
                <a:ea typeface="+mn-ea"/>
                <a:cs typeface="+mn-cs"/>
              </a:rPr>
              <a:t/>
            </a:r>
            <a:br>
              <a:rPr kumimoji="0" lang="en-NZ" sz="3000" b="0" i="0" u="none" strike="noStrike" kern="1200" cap="none" spc="0" normalizeH="0" baseline="0" noProof="0" dirty="0" smtClean="0">
                <a:ln>
                  <a:noFill/>
                </a:ln>
                <a:solidFill>
                  <a:schemeClr val="tx1"/>
                </a:solidFill>
                <a:effectLst/>
                <a:uLnTx/>
                <a:uFillTx/>
                <a:latin typeface="+mn-lt"/>
                <a:ea typeface="+mn-ea"/>
                <a:cs typeface="+mn-cs"/>
              </a:rPr>
            </a:br>
            <a:r>
              <a:rPr kumimoji="0" lang="en-NZ" sz="3000" b="0" i="0" u="none" strike="noStrike" kern="1200" cap="none" spc="0" normalizeH="0" baseline="0" noProof="0" dirty="0" smtClean="0">
                <a:ln>
                  <a:noFill/>
                </a:ln>
                <a:solidFill>
                  <a:schemeClr val="tx1"/>
                </a:solidFill>
                <a:effectLst/>
                <a:uLnTx/>
                <a:uFillTx/>
                <a:latin typeface="+mn-lt"/>
                <a:ea typeface="+mn-ea"/>
                <a:cs typeface="+mn-cs"/>
              </a:rPr>
              <a:t>from "Le </a:t>
            </a:r>
            <a:r>
              <a:rPr kumimoji="0" lang="en-NZ" sz="3000" b="0" i="0" u="none" strike="noStrike" kern="1200" cap="none" spc="0" normalizeH="0" baseline="0" noProof="0" dirty="0" err="1" smtClean="0">
                <a:ln>
                  <a:noFill/>
                </a:ln>
                <a:solidFill>
                  <a:schemeClr val="tx1"/>
                </a:solidFill>
                <a:effectLst/>
                <a:uLnTx/>
                <a:uFillTx/>
                <a:latin typeface="+mn-lt"/>
                <a:ea typeface="+mn-ea"/>
                <a:cs typeface="+mn-cs"/>
              </a:rPr>
              <a:t>Refus</a:t>
            </a:r>
            <a:r>
              <a:rPr kumimoji="0" lang="en-NZ" sz="3000" b="0" i="0" u="none" strike="noStrike" kern="1200" cap="none" spc="0" normalizeH="0" baseline="0" noProof="0" dirty="0" smtClean="0">
                <a:ln>
                  <a:noFill/>
                </a:ln>
                <a:solidFill>
                  <a:schemeClr val="tx1"/>
                </a:solidFill>
                <a:effectLst/>
                <a:uLnTx/>
                <a:uFillTx/>
                <a:latin typeface="+mn-lt"/>
                <a:ea typeface="+mn-ea"/>
                <a:cs typeface="+mn-cs"/>
              </a:rPr>
              <a:t>" (1831) by Pierre-Jean de Beranger, a French poet and song writer. </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endParaRPr kumimoji="0" lang="en-NZ" sz="3000" b="0" i="1" u="none" strike="noStrike" kern="1200" cap="none" spc="0" normalizeH="0" baseline="0" noProof="0" dirty="0">
              <a:ln>
                <a:noFill/>
              </a:ln>
              <a:solidFill>
                <a:schemeClr val="tx1"/>
              </a:solidFill>
              <a:effectLst/>
              <a:uLnTx/>
              <a:uFillTx/>
              <a:latin typeface="+mn-lt"/>
              <a:ea typeface="+mn-ea"/>
              <a:cs typeface="+mn-cs"/>
            </a:endParaRPr>
          </a:p>
        </p:txBody>
      </p:sp>
      <p:sp>
        <p:nvSpPr>
          <p:cNvPr id="6" name="Title 1"/>
          <p:cNvSpPr txBox="1">
            <a:spLocks/>
          </p:cNvSpPr>
          <p:nvPr/>
        </p:nvSpPr>
        <p:spPr>
          <a:xfrm>
            <a:off x="1066800" y="304800"/>
            <a:ext cx="7772400" cy="914400"/>
          </a:xfrm>
          <a:prstGeom prst="rect">
            <a:avLst/>
          </a:prstGeom>
        </p:spPr>
        <p:txBody>
          <a:bodyPr vert="horz" anchor="t">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NZ" sz="4000" b="0" i="0" u="none" strike="noStrike" kern="1200" cap="none" spc="-100" normalizeH="0" baseline="0" noProof="0" dirty="0" smtClean="0">
                <a:ln>
                  <a:noFill/>
                </a:ln>
                <a:solidFill>
                  <a:schemeClr val="tx1">
                    <a:lumMod val="85000"/>
                  </a:schemeClr>
                </a:solidFill>
                <a:effectLst/>
                <a:uLnTx/>
                <a:uFillTx/>
                <a:latin typeface="+mj-lt"/>
                <a:ea typeface="+mj-ea"/>
                <a:cs typeface="+mj-cs"/>
              </a:rPr>
              <a:t>The Gothic Tale</a:t>
            </a:r>
            <a:endParaRPr kumimoji="0" lang="en-NZ" sz="4000" b="0" i="0" u="none" strike="noStrike" kern="1200" cap="none" spc="-100" normalizeH="0" baseline="0" noProof="0" dirty="0">
              <a:ln>
                <a:noFill/>
              </a:ln>
              <a:solidFill>
                <a:schemeClr val="tx1">
                  <a:lumMod val="8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e_House_Of_Usher-Angst.jpg"/>
          <p:cNvPicPr>
            <a:picLocks noGrp="1" noChangeAspect="1"/>
          </p:cNvPicPr>
          <p:nvPr>
            <p:ph idx="1"/>
          </p:nvPr>
        </p:nvPicPr>
        <p:blipFill>
          <a:blip r:embed="rId2">
            <a:lum bright="-61000" contrast="-70000"/>
          </a:blip>
          <a:stretch>
            <a:fillRect/>
          </a:stretch>
        </p:blipFill>
        <p:spPr>
          <a:xfrm>
            <a:off x="0" y="-838200"/>
            <a:ext cx="9144000" cy="8229600"/>
          </a:xfrm>
        </p:spPr>
      </p:pic>
      <p:sp>
        <p:nvSpPr>
          <p:cNvPr id="2" name="Title 1"/>
          <p:cNvSpPr>
            <a:spLocks noGrp="1"/>
          </p:cNvSpPr>
          <p:nvPr>
            <p:ph type="title"/>
          </p:nvPr>
        </p:nvSpPr>
        <p:spPr>
          <a:xfrm>
            <a:off x="914400" y="152400"/>
            <a:ext cx="7772400" cy="914400"/>
          </a:xfrm>
        </p:spPr>
        <p:txBody>
          <a:bodyPr/>
          <a:lstStyle/>
          <a:p>
            <a:pPr algn="r"/>
            <a:r>
              <a:rPr lang="en-NZ" dirty="0" smtClean="0">
                <a:solidFill>
                  <a:schemeClr val="tx1">
                    <a:lumMod val="75000"/>
                  </a:schemeClr>
                </a:solidFill>
              </a:rPr>
              <a:t>During Reading</a:t>
            </a:r>
            <a:endParaRPr lang="en-NZ" dirty="0">
              <a:solidFill>
                <a:schemeClr val="tx1">
                  <a:lumMod val="75000"/>
                </a:schemeClr>
              </a:solidFill>
            </a:endParaRPr>
          </a:p>
        </p:txBody>
      </p:sp>
      <p:sp>
        <p:nvSpPr>
          <p:cNvPr id="5" name="TextBox 4"/>
          <p:cNvSpPr txBox="1"/>
          <p:nvPr/>
        </p:nvSpPr>
        <p:spPr>
          <a:xfrm>
            <a:off x="609600" y="948690"/>
            <a:ext cx="8001000" cy="5909310"/>
          </a:xfrm>
          <a:prstGeom prst="rect">
            <a:avLst/>
          </a:prstGeom>
          <a:noFill/>
        </p:spPr>
        <p:txBody>
          <a:bodyPr wrap="square" rtlCol="0">
            <a:spAutoFit/>
          </a:bodyPr>
          <a:lstStyle/>
          <a:p>
            <a:r>
              <a:rPr lang="en-NZ" sz="2000" b="1" dirty="0" smtClean="0"/>
              <a:t>Read</a:t>
            </a:r>
            <a:r>
              <a:rPr lang="en-NZ" sz="2000" dirty="0" smtClean="0"/>
              <a:t> “The Fall of the House of Usher”.  Underline any words that are new to you and use the glossary for definitions.</a:t>
            </a:r>
          </a:p>
          <a:p>
            <a:endParaRPr lang="en-NZ" sz="2000" dirty="0" smtClean="0"/>
          </a:p>
          <a:p>
            <a:r>
              <a:rPr lang="en-NZ" sz="2000" b="1" u="sng" dirty="0" smtClean="0"/>
              <a:t>Paragraphs  1+ 2 + 3 Vocabulary</a:t>
            </a:r>
          </a:p>
          <a:p>
            <a:r>
              <a:rPr lang="en-NZ" sz="2000" b="1" dirty="0" smtClean="0"/>
              <a:t>Tarn</a:t>
            </a:r>
            <a:r>
              <a:rPr lang="en-NZ" sz="2000" dirty="0" smtClean="0"/>
              <a:t> – lake encircling the mansion</a:t>
            </a:r>
          </a:p>
          <a:p>
            <a:r>
              <a:rPr lang="en-NZ" sz="2000" b="1" dirty="0" smtClean="0"/>
              <a:t>Sojourn </a:t>
            </a:r>
            <a:r>
              <a:rPr lang="en-NZ" sz="2000" dirty="0" smtClean="0"/>
              <a:t>– a temporary stay</a:t>
            </a:r>
          </a:p>
          <a:p>
            <a:r>
              <a:rPr lang="en-NZ" sz="2000" b="1" dirty="0" smtClean="0"/>
              <a:t>Pestilent</a:t>
            </a:r>
            <a:r>
              <a:rPr lang="en-NZ" sz="2000" dirty="0" smtClean="0"/>
              <a:t> – deadly, poisonous</a:t>
            </a:r>
          </a:p>
          <a:p>
            <a:r>
              <a:rPr lang="en-NZ" sz="2000" b="1" dirty="0" smtClean="0"/>
              <a:t>Malady</a:t>
            </a:r>
            <a:r>
              <a:rPr lang="en-NZ" sz="2000" dirty="0" smtClean="0"/>
              <a:t> – disorder or disease of the body</a:t>
            </a:r>
          </a:p>
          <a:p>
            <a:r>
              <a:rPr lang="en-NZ" sz="2000" b="1" dirty="0" smtClean="0"/>
              <a:t>Munificent</a:t>
            </a:r>
            <a:r>
              <a:rPr lang="en-NZ" sz="2000" dirty="0" smtClean="0"/>
              <a:t> – extremely generous</a:t>
            </a:r>
          </a:p>
          <a:p>
            <a:r>
              <a:rPr lang="en-NZ" sz="2000" b="1" dirty="0" smtClean="0"/>
              <a:t>Patrimony</a:t>
            </a:r>
            <a:r>
              <a:rPr lang="en-NZ" sz="2000" dirty="0" smtClean="0"/>
              <a:t> – an estate inherited by one’s father</a:t>
            </a:r>
          </a:p>
          <a:p>
            <a:r>
              <a:rPr lang="en-NZ" sz="2000" b="1" dirty="0" smtClean="0"/>
              <a:t>Appellation</a:t>
            </a:r>
            <a:r>
              <a:rPr lang="en-NZ" sz="2000" dirty="0" smtClean="0"/>
              <a:t>  - a name or title</a:t>
            </a:r>
          </a:p>
          <a:p>
            <a:r>
              <a:rPr lang="en-NZ" sz="2000" dirty="0" smtClean="0"/>
              <a:t> </a:t>
            </a:r>
          </a:p>
          <a:p>
            <a:r>
              <a:rPr lang="en-NZ" sz="2000" b="1" dirty="0" smtClean="0"/>
              <a:t>Ideas</a:t>
            </a:r>
            <a:endParaRPr lang="en-NZ" sz="2000" dirty="0" smtClean="0"/>
          </a:p>
          <a:p>
            <a:r>
              <a:rPr lang="en-NZ" sz="2000" dirty="0" smtClean="0"/>
              <a:t> </a:t>
            </a:r>
          </a:p>
          <a:p>
            <a:pPr lvl="0"/>
            <a:r>
              <a:rPr lang="en-NZ" sz="2000" dirty="0" smtClean="0"/>
              <a:t>How is the idea of psychological disturbance developed in the story?</a:t>
            </a:r>
          </a:p>
          <a:p>
            <a:pPr lvl="0"/>
            <a:r>
              <a:rPr lang="en-NZ" sz="2000" dirty="0" smtClean="0"/>
              <a:t>How is the effect of psychological disturbance conveyed by the narrator?</a:t>
            </a:r>
          </a:p>
          <a:p>
            <a:pPr lvl="0"/>
            <a:r>
              <a:rPr lang="en-NZ" sz="2000" dirty="0" smtClean="0"/>
              <a:t>Comment on other important ideas such as isolation, failure to adapt and evil.</a:t>
            </a:r>
          </a:p>
          <a:p>
            <a:endParaRPr lang="en-N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e_House_Of_Usher-Angst.jpg"/>
          <p:cNvPicPr>
            <a:picLocks noChangeAspect="1"/>
          </p:cNvPicPr>
          <p:nvPr/>
        </p:nvPicPr>
        <p:blipFill>
          <a:blip r:embed="rId2">
            <a:lum bright="-61000" contrast="-70000"/>
          </a:blip>
          <a:stretch>
            <a:fillRect/>
          </a:stretch>
        </p:blipFill>
        <p:spPr>
          <a:xfrm>
            <a:off x="0" y="-838200"/>
            <a:ext cx="9144000" cy="8229600"/>
          </a:xfrm>
          <a:prstGeom prst="rect">
            <a:avLst/>
          </a:prstGeom>
        </p:spPr>
      </p:pic>
      <p:sp>
        <p:nvSpPr>
          <p:cNvPr id="2" name="Title 1"/>
          <p:cNvSpPr>
            <a:spLocks noGrp="1"/>
          </p:cNvSpPr>
          <p:nvPr>
            <p:ph type="title"/>
          </p:nvPr>
        </p:nvSpPr>
        <p:spPr>
          <a:xfrm>
            <a:off x="152400" y="-685800"/>
            <a:ext cx="7772400" cy="914400"/>
          </a:xfrm>
        </p:spPr>
        <p:txBody>
          <a:bodyPr/>
          <a:lstStyle/>
          <a:p>
            <a:r>
              <a:rPr lang="en-NZ" b="1" dirty="0" smtClean="0">
                <a:solidFill>
                  <a:schemeClr val="tx1"/>
                </a:solidFill>
              </a:rPr>
              <a:t>IDEAS</a:t>
            </a:r>
            <a:endParaRPr lang="en-NZ" b="1" dirty="0">
              <a:solidFill>
                <a:schemeClr val="tx1"/>
              </a:solidFill>
            </a:endParaRPr>
          </a:p>
        </p:txBody>
      </p:sp>
      <p:graphicFrame>
        <p:nvGraphicFramePr>
          <p:cNvPr id="5" name="Content Placeholder 4"/>
          <p:cNvGraphicFramePr>
            <a:graphicFrameLocks noGrp="1"/>
          </p:cNvGraphicFramePr>
          <p:nvPr>
            <p:ph idx="1"/>
          </p:nvPr>
        </p:nvGraphicFramePr>
        <p:xfrm>
          <a:off x="1905000" y="0"/>
          <a:ext cx="6858000" cy="3124197"/>
        </p:xfrm>
        <a:graphic>
          <a:graphicData uri="http://schemas.openxmlformats.org/drawingml/2006/table">
            <a:tbl>
              <a:tblPr firstRow="1" bandRow="1">
                <a:tableStyleId>{5C22544A-7EE6-4342-B048-85BDC9FD1C3A}</a:tableStyleId>
              </a:tblPr>
              <a:tblGrid>
                <a:gridCol w="3429000"/>
                <a:gridCol w="3429000"/>
              </a:tblGrid>
              <a:tr h="404373">
                <a:tc gridSpan="2">
                  <a:txBody>
                    <a:bodyPr/>
                    <a:lstStyle/>
                    <a:p>
                      <a:pPr algn="ctr"/>
                      <a:r>
                        <a:rPr lang="en-NZ" dirty="0" smtClean="0"/>
                        <a:t>Psychological Disturbance</a:t>
                      </a:r>
                      <a:endParaRPr lang="en-NZ" dirty="0"/>
                    </a:p>
                  </a:txBody>
                  <a:tcPr/>
                </a:tc>
                <a:tc hMerge="1">
                  <a:txBody>
                    <a:bodyPr/>
                    <a:lstStyle/>
                    <a:p>
                      <a:endParaRPr lang="en-NZ" dirty="0"/>
                    </a:p>
                  </a:txBody>
                  <a:tcPr/>
                </a:tc>
              </a:tr>
              <a:tr h="697959">
                <a:tc>
                  <a:txBody>
                    <a:bodyPr/>
                    <a:lstStyle/>
                    <a:p>
                      <a:r>
                        <a:rPr lang="en-NZ" dirty="0" smtClean="0"/>
                        <a:t>How is it developed in the story?</a:t>
                      </a:r>
                      <a:endParaRPr lang="en-NZ" dirty="0"/>
                    </a:p>
                  </a:txBody>
                  <a:tcPr/>
                </a:tc>
                <a:tc>
                  <a:txBody>
                    <a:bodyPr/>
                    <a:lstStyle/>
                    <a:p>
                      <a:r>
                        <a:rPr lang="en-NZ" dirty="0" smtClean="0"/>
                        <a:t>How is the</a:t>
                      </a:r>
                      <a:r>
                        <a:rPr lang="en-NZ" baseline="0" dirty="0" smtClean="0"/>
                        <a:t> effect conveyed by the narrator?</a:t>
                      </a:r>
                      <a:endParaRPr lang="en-NZ" dirty="0"/>
                    </a:p>
                  </a:txBody>
                  <a:tcPr/>
                </a:tc>
              </a:tr>
              <a:tr h="404373">
                <a:tc>
                  <a:txBody>
                    <a:bodyPr/>
                    <a:lstStyle/>
                    <a:p>
                      <a:endParaRPr lang="en-NZ"/>
                    </a:p>
                  </a:txBody>
                  <a:tcPr/>
                </a:tc>
                <a:tc>
                  <a:txBody>
                    <a:bodyPr/>
                    <a:lstStyle/>
                    <a:p>
                      <a:endParaRPr lang="en-NZ"/>
                    </a:p>
                  </a:txBody>
                  <a:tcPr/>
                </a:tc>
              </a:tr>
              <a:tr h="404373">
                <a:tc>
                  <a:txBody>
                    <a:bodyPr/>
                    <a:lstStyle/>
                    <a:p>
                      <a:endParaRPr lang="en-NZ"/>
                    </a:p>
                  </a:txBody>
                  <a:tcPr/>
                </a:tc>
                <a:tc>
                  <a:txBody>
                    <a:bodyPr/>
                    <a:lstStyle/>
                    <a:p>
                      <a:endParaRPr lang="en-NZ"/>
                    </a:p>
                  </a:txBody>
                  <a:tcPr/>
                </a:tc>
              </a:tr>
              <a:tr h="404373">
                <a:tc>
                  <a:txBody>
                    <a:bodyPr/>
                    <a:lstStyle/>
                    <a:p>
                      <a:endParaRPr lang="en-NZ"/>
                    </a:p>
                  </a:txBody>
                  <a:tcPr/>
                </a:tc>
                <a:tc>
                  <a:txBody>
                    <a:bodyPr/>
                    <a:lstStyle/>
                    <a:p>
                      <a:endParaRPr lang="en-NZ"/>
                    </a:p>
                  </a:txBody>
                  <a:tcPr/>
                </a:tc>
              </a:tr>
              <a:tr h="404373">
                <a:tc>
                  <a:txBody>
                    <a:bodyPr/>
                    <a:lstStyle/>
                    <a:p>
                      <a:endParaRPr lang="en-NZ"/>
                    </a:p>
                  </a:txBody>
                  <a:tcPr/>
                </a:tc>
                <a:tc>
                  <a:txBody>
                    <a:bodyPr/>
                    <a:lstStyle/>
                    <a:p>
                      <a:endParaRPr lang="en-NZ"/>
                    </a:p>
                  </a:txBody>
                  <a:tcPr/>
                </a:tc>
              </a:tr>
              <a:tr h="404373">
                <a:tc>
                  <a:txBody>
                    <a:bodyPr/>
                    <a:lstStyle/>
                    <a:p>
                      <a:endParaRPr lang="en-NZ"/>
                    </a:p>
                  </a:txBody>
                  <a:tcPr/>
                </a:tc>
                <a:tc>
                  <a:txBody>
                    <a:bodyPr/>
                    <a:lstStyle/>
                    <a:p>
                      <a:endParaRPr lang="en-NZ" dirty="0"/>
                    </a:p>
                  </a:txBody>
                  <a:tcPr/>
                </a:tc>
              </a:tr>
            </a:tbl>
          </a:graphicData>
        </a:graphic>
      </p:graphicFrame>
      <p:graphicFrame>
        <p:nvGraphicFramePr>
          <p:cNvPr id="6" name="Table 5"/>
          <p:cNvGraphicFramePr>
            <a:graphicFrameLocks noGrp="1"/>
          </p:cNvGraphicFramePr>
          <p:nvPr/>
        </p:nvGraphicFramePr>
        <p:xfrm>
          <a:off x="685800" y="3352800"/>
          <a:ext cx="6096000" cy="2800350"/>
        </p:xfrm>
        <a:graphic>
          <a:graphicData uri="http://schemas.openxmlformats.org/drawingml/2006/table">
            <a:tbl>
              <a:tblPr firstRow="1" bandRow="1">
                <a:tableStyleId>{5C22544A-7EE6-4342-B048-85BDC9FD1C3A}</a:tableStyleId>
              </a:tblPr>
              <a:tblGrid>
                <a:gridCol w="3048000"/>
                <a:gridCol w="3048000"/>
              </a:tblGrid>
              <a:tr h="457200">
                <a:tc gridSpan="2">
                  <a:txBody>
                    <a:bodyPr/>
                    <a:lstStyle/>
                    <a:p>
                      <a:r>
                        <a:rPr lang="en-NZ" dirty="0" smtClean="0"/>
                        <a:t>Themes</a:t>
                      </a:r>
                      <a:endParaRPr lang="en-NZ" dirty="0"/>
                    </a:p>
                  </a:txBody>
                  <a:tcPr/>
                </a:tc>
                <a:tc hMerge="1">
                  <a:txBody>
                    <a:bodyPr/>
                    <a:lstStyle/>
                    <a:p>
                      <a:endParaRPr lang="en-NZ" dirty="0"/>
                    </a:p>
                  </a:txBody>
                  <a:tcPr/>
                </a:tc>
              </a:tr>
              <a:tr h="781050">
                <a:tc>
                  <a:txBody>
                    <a:bodyPr/>
                    <a:lstStyle/>
                    <a:p>
                      <a:r>
                        <a:rPr lang="en-NZ" dirty="0" smtClean="0"/>
                        <a:t>Isolation</a:t>
                      </a:r>
                      <a:endParaRPr lang="en-NZ" dirty="0"/>
                    </a:p>
                  </a:txBody>
                  <a:tcPr/>
                </a:tc>
                <a:tc>
                  <a:txBody>
                    <a:bodyPr/>
                    <a:lstStyle/>
                    <a:p>
                      <a:endParaRPr lang="en-NZ"/>
                    </a:p>
                  </a:txBody>
                  <a:tcPr/>
                </a:tc>
              </a:tr>
              <a:tr h="781050">
                <a:tc>
                  <a:txBody>
                    <a:bodyPr/>
                    <a:lstStyle/>
                    <a:p>
                      <a:r>
                        <a:rPr lang="en-NZ" dirty="0" smtClean="0"/>
                        <a:t>Failure to adapt</a:t>
                      </a:r>
                      <a:endParaRPr lang="en-NZ" dirty="0"/>
                    </a:p>
                  </a:txBody>
                  <a:tcPr/>
                </a:tc>
                <a:tc>
                  <a:txBody>
                    <a:bodyPr/>
                    <a:lstStyle/>
                    <a:p>
                      <a:endParaRPr lang="en-NZ"/>
                    </a:p>
                  </a:txBody>
                  <a:tcPr/>
                </a:tc>
              </a:tr>
              <a:tr h="781050">
                <a:tc>
                  <a:txBody>
                    <a:bodyPr/>
                    <a:lstStyle/>
                    <a:p>
                      <a:r>
                        <a:rPr lang="en-NZ" dirty="0" smtClean="0"/>
                        <a:t>Evil</a:t>
                      </a:r>
                      <a:endParaRPr lang="en-NZ" dirty="0"/>
                    </a:p>
                  </a:txBody>
                  <a:tcPr/>
                </a:tc>
                <a:tc>
                  <a:txBody>
                    <a:bodyPr/>
                    <a:lstStyle/>
                    <a:p>
                      <a:endParaRPr lang="en-NZ"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e_House_Of_Usher-Angst.jpg"/>
          <p:cNvPicPr>
            <a:picLocks noGrp="1" noChangeAspect="1"/>
          </p:cNvPicPr>
          <p:nvPr>
            <p:ph idx="1"/>
          </p:nvPr>
        </p:nvPicPr>
        <p:blipFill>
          <a:blip r:embed="rId2">
            <a:lum bright="-61000" contrast="-70000"/>
          </a:blip>
          <a:stretch>
            <a:fillRect/>
          </a:stretch>
        </p:blipFill>
        <p:spPr>
          <a:xfrm>
            <a:off x="0" y="-838200"/>
            <a:ext cx="9144000" cy="8229600"/>
          </a:xfrm>
        </p:spPr>
      </p:pic>
      <p:sp>
        <p:nvSpPr>
          <p:cNvPr id="2" name="Title 1"/>
          <p:cNvSpPr>
            <a:spLocks noGrp="1"/>
          </p:cNvSpPr>
          <p:nvPr>
            <p:ph type="title"/>
          </p:nvPr>
        </p:nvSpPr>
        <p:spPr>
          <a:xfrm>
            <a:off x="990600" y="-315468"/>
            <a:ext cx="7772400" cy="630936"/>
          </a:xfrm>
        </p:spPr>
        <p:txBody>
          <a:bodyPr/>
          <a:lstStyle/>
          <a:p>
            <a:pPr algn="r"/>
            <a:r>
              <a:rPr lang="en-NZ" dirty="0" smtClean="0">
                <a:solidFill>
                  <a:schemeClr val="tx1">
                    <a:lumMod val="75000"/>
                  </a:schemeClr>
                </a:solidFill>
              </a:rPr>
              <a:t>During Reading</a:t>
            </a:r>
            <a:endParaRPr lang="en-NZ" dirty="0">
              <a:solidFill>
                <a:schemeClr val="tx1">
                  <a:lumMod val="75000"/>
                </a:schemeClr>
              </a:solidFill>
            </a:endParaRPr>
          </a:p>
        </p:txBody>
      </p:sp>
      <p:sp>
        <p:nvSpPr>
          <p:cNvPr id="5" name="TextBox 4"/>
          <p:cNvSpPr txBox="1"/>
          <p:nvPr/>
        </p:nvSpPr>
        <p:spPr>
          <a:xfrm>
            <a:off x="457200" y="228600"/>
            <a:ext cx="8305800" cy="7140416"/>
          </a:xfrm>
          <a:prstGeom prst="rect">
            <a:avLst/>
          </a:prstGeom>
          <a:noFill/>
        </p:spPr>
        <p:txBody>
          <a:bodyPr wrap="square" rtlCol="0">
            <a:spAutoFit/>
          </a:bodyPr>
          <a:lstStyle/>
          <a:p>
            <a:endParaRPr lang="en-NZ" sz="2000" dirty="0" smtClean="0"/>
          </a:p>
          <a:p>
            <a:pPr lvl="0"/>
            <a:r>
              <a:rPr lang="en-NZ" sz="2000" b="1" dirty="0" smtClean="0">
                <a:solidFill>
                  <a:srgbClr val="C00000"/>
                </a:solidFill>
              </a:rPr>
              <a:t>1.</a:t>
            </a:r>
            <a:r>
              <a:rPr lang="en-NZ" sz="2000" dirty="0" smtClean="0"/>
              <a:t> How does Poe convey a sense of vagueness in order to blur the real and the fantastic?</a:t>
            </a:r>
          </a:p>
          <a:p>
            <a:pPr lvl="0"/>
            <a:r>
              <a:rPr lang="en-NZ" sz="2000" b="1" dirty="0" smtClean="0">
                <a:solidFill>
                  <a:srgbClr val="C00000"/>
                </a:solidFill>
              </a:rPr>
              <a:t>2.</a:t>
            </a:r>
            <a:r>
              <a:rPr lang="en-NZ" sz="2000" dirty="0" smtClean="0"/>
              <a:t> Comment on the title of the story. Analyse the link between the building and the character and discuss the meaning of the word “usher”.</a:t>
            </a:r>
          </a:p>
          <a:p>
            <a:pPr lvl="0"/>
            <a:r>
              <a:rPr lang="en-NZ" sz="2000" b="1" dirty="0" smtClean="0">
                <a:solidFill>
                  <a:srgbClr val="C00000"/>
                </a:solidFill>
              </a:rPr>
              <a:t>3.</a:t>
            </a:r>
            <a:r>
              <a:rPr lang="en-NZ" sz="2000" dirty="0" smtClean="0"/>
              <a:t> Locate and comment on three examples of doubling.</a:t>
            </a:r>
          </a:p>
          <a:p>
            <a:pPr lvl="0"/>
            <a:r>
              <a:rPr lang="en-NZ" sz="2000" b="1" dirty="0" smtClean="0">
                <a:solidFill>
                  <a:srgbClr val="C00000"/>
                </a:solidFill>
              </a:rPr>
              <a:t>4.</a:t>
            </a:r>
            <a:r>
              <a:rPr lang="en-NZ" sz="2000" dirty="0" smtClean="0"/>
              <a:t> What is the effect of Poe’s frequent allusions to other works of literature?  </a:t>
            </a:r>
            <a:r>
              <a:rPr lang="en-NZ" sz="2000" b="1" dirty="0" smtClean="0">
                <a:solidFill>
                  <a:srgbClr val="C00000"/>
                </a:solidFill>
              </a:rPr>
              <a:t>5.</a:t>
            </a:r>
            <a:r>
              <a:rPr lang="en-NZ" sz="2000" dirty="0" smtClean="0"/>
              <a:t> Look at the plot lines carefully; can you detect any similarities?</a:t>
            </a:r>
          </a:p>
          <a:p>
            <a:pPr lvl="0"/>
            <a:r>
              <a:rPr lang="en-NZ" sz="2000" b="1" dirty="0" smtClean="0">
                <a:solidFill>
                  <a:srgbClr val="C00000"/>
                </a:solidFill>
              </a:rPr>
              <a:t>6.</a:t>
            </a:r>
            <a:r>
              <a:rPr lang="en-NZ" sz="2000" dirty="0" smtClean="0"/>
              <a:t> "The Fall of the House of Usher" is a short story of Gothic horror written in first-person point of view. It was first published in September 1839 in </a:t>
            </a:r>
            <a:r>
              <a:rPr lang="en-NZ" sz="2000" i="1" dirty="0" smtClean="0"/>
              <a:t>Burton’s Gentleman’s Magazine</a:t>
            </a:r>
            <a:r>
              <a:rPr lang="en-NZ" sz="2000" dirty="0" smtClean="0"/>
              <a:t>. In 1840 and 1845, Poe published it with other stories in </a:t>
            </a:r>
            <a:r>
              <a:rPr lang="en-NZ" sz="2000" i="1" dirty="0" smtClean="0"/>
              <a:t>Tales of the Grotesque and of the Arabesque</a:t>
            </a:r>
            <a:r>
              <a:rPr lang="en-NZ" sz="2000" dirty="0" smtClean="0"/>
              <a:t>. Discuss how the style is appropriate for a magazine.</a:t>
            </a:r>
          </a:p>
          <a:p>
            <a:pPr lvl="0"/>
            <a:r>
              <a:rPr lang="en-NZ" sz="2000" b="1" dirty="0" smtClean="0">
                <a:solidFill>
                  <a:srgbClr val="C00000"/>
                </a:solidFill>
              </a:rPr>
              <a:t>7.</a:t>
            </a:r>
            <a:r>
              <a:rPr lang="en-NZ" sz="2000" dirty="0" smtClean="0"/>
              <a:t> How does the diction of the opening paragraph establish the mood and the atmosphere? Quote.</a:t>
            </a:r>
          </a:p>
          <a:p>
            <a:pPr lvl="0"/>
            <a:r>
              <a:rPr lang="en-NZ" sz="2000" b="1" dirty="0" smtClean="0">
                <a:solidFill>
                  <a:srgbClr val="C00000"/>
                </a:solidFill>
              </a:rPr>
              <a:t>8. </a:t>
            </a:r>
            <a:r>
              <a:rPr lang="en-NZ" sz="2000" dirty="0" smtClean="0"/>
              <a:t>Comment on the use of anaphora in the following passage:</a:t>
            </a:r>
          </a:p>
          <a:p>
            <a:r>
              <a:rPr lang="en-NZ" sz="2000" dirty="0" smtClean="0"/>
              <a:t> </a:t>
            </a:r>
          </a:p>
          <a:p>
            <a:r>
              <a:rPr lang="en-NZ" sz="2000" dirty="0" smtClean="0"/>
              <a:t>I looked </a:t>
            </a:r>
            <a:r>
              <a:rPr lang="en-NZ" sz="2000" b="1" dirty="0" smtClean="0"/>
              <a:t>upon the </a:t>
            </a:r>
            <a:r>
              <a:rPr lang="en-NZ" sz="2000" dirty="0" smtClean="0"/>
              <a:t>scene before me–</a:t>
            </a:r>
            <a:r>
              <a:rPr lang="en-NZ" sz="2000" b="1" dirty="0" smtClean="0"/>
              <a:t>upon the </a:t>
            </a:r>
            <a:r>
              <a:rPr lang="en-NZ" sz="2000" dirty="0" smtClean="0"/>
              <a:t>mere house, and the simple landscape features of the domain–</a:t>
            </a:r>
            <a:r>
              <a:rPr lang="en-NZ" sz="2000" b="1" dirty="0" smtClean="0"/>
              <a:t>upon the </a:t>
            </a:r>
            <a:r>
              <a:rPr lang="en-NZ" sz="2000" dirty="0" smtClean="0"/>
              <a:t>bleak walls–</a:t>
            </a:r>
            <a:r>
              <a:rPr lang="en-NZ" sz="2000" b="1" dirty="0" smtClean="0"/>
              <a:t>upon the </a:t>
            </a:r>
            <a:r>
              <a:rPr lang="en-NZ" sz="2000" dirty="0" smtClean="0"/>
              <a:t>vacant eye-like windows–</a:t>
            </a:r>
            <a:r>
              <a:rPr lang="en-NZ" sz="2000" b="1" dirty="0" smtClean="0"/>
              <a:t>upon a </a:t>
            </a:r>
            <a:r>
              <a:rPr lang="en-NZ" sz="2000" dirty="0" smtClean="0"/>
              <a:t>few rank sedges–and </a:t>
            </a:r>
            <a:r>
              <a:rPr lang="en-NZ" sz="2000" b="1" dirty="0" smtClean="0"/>
              <a:t>upon a </a:t>
            </a:r>
            <a:r>
              <a:rPr lang="en-NZ" sz="2000" dirty="0" smtClean="0"/>
              <a:t>few white trunks of decayed trees.</a:t>
            </a:r>
            <a:br>
              <a:rPr lang="en-NZ" sz="2000" dirty="0" smtClean="0"/>
            </a:br>
            <a:endParaRPr lang="en-NZ" sz="2000" dirty="0" smtClean="0"/>
          </a:p>
          <a:p>
            <a:endParaRPr lang="en-N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914400"/>
          </a:xfrm>
        </p:spPr>
        <p:txBody>
          <a:bodyPr/>
          <a:lstStyle/>
          <a:p>
            <a:r>
              <a:rPr lang="en-NZ" dirty="0" smtClean="0">
                <a:solidFill>
                  <a:schemeClr val="tx1"/>
                </a:solidFill>
              </a:rPr>
              <a:t>ANAPHORA</a:t>
            </a:r>
            <a:endParaRPr lang="en-NZ" dirty="0">
              <a:solidFill>
                <a:schemeClr val="tx1"/>
              </a:solidFill>
            </a:endParaRPr>
          </a:p>
        </p:txBody>
      </p:sp>
      <p:sp>
        <p:nvSpPr>
          <p:cNvPr id="3" name="Content Placeholder 2"/>
          <p:cNvSpPr>
            <a:spLocks noGrp="1"/>
          </p:cNvSpPr>
          <p:nvPr>
            <p:ph idx="1"/>
          </p:nvPr>
        </p:nvSpPr>
        <p:spPr>
          <a:xfrm>
            <a:off x="457200" y="990600"/>
            <a:ext cx="8305800" cy="5867400"/>
          </a:xfrm>
        </p:spPr>
        <p:txBody>
          <a:bodyPr>
            <a:normAutofit fontScale="70000" lnSpcReduction="20000"/>
          </a:bodyPr>
          <a:lstStyle/>
          <a:p>
            <a:pPr>
              <a:buNone/>
            </a:pPr>
            <a:r>
              <a:rPr lang="en-NZ" b="1" dirty="0" smtClean="0"/>
              <a:t>ANAPHORA (Greek, "carried again," also called </a:t>
            </a:r>
            <a:r>
              <a:rPr lang="en-NZ" b="1" i="1" dirty="0" err="1" smtClean="0"/>
              <a:t>epanaphora</a:t>
            </a:r>
            <a:r>
              <a:rPr lang="en-NZ" b="1" dirty="0" smtClean="0"/>
              <a:t>): The intentional repetition of beginning clauses in order to create an artistic effect. For instance, Churchill declared, "We shall not flag or fail. We shall go on the end. We shall fight in France. We shall fight on the seas and oceans. We shall fight with growing confidence and growing strength in the air. We shall defend our island, whatever the cost shall be." The repetition of "We shall. . ." creates a rhetorical effect of solidarity and determination. A well-known example is the Beatitudes in the Bible, where nine statements in a row begin with "Blessed are." ("Blessed are the poor in spirit, for theirs is the kingdom of heaven. Blessed are they that mourn, for they shall be comforted.") Anaphora is the opposite of </a:t>
            </a:r>
            <a:r>
              <a:rPr lang="en-NZ" b="1" dirty="0" err="1" smtClean="0"/>
              <a:t>epistrophe</a:t>
            </a:r>
            <a:r>
              <a:rPr lang="en-NZ" b="1" dirty="0" smtClean="0"/>
              <a:t> in which the poet or rhetorician repeats the concluding phrase over and over for effects. Often the two can be combined effectively as well. For instance, Saint Paul writes to the church at Corinth, "Are they Hebrews? So am I. Are they Israelites? So am I. Are they the seed of Abraham? So am I. Are they the ministers of Christ? I am more." Here, artful use of anaphora and </a:t>
            </a:r>
            <a:r>
              <a:rPr lang="en-NZ" b="1" dirty="0" err="1" smtClean="0"/>
              <a:t>epistrophe</a:t>
            </a:r>
            <a:r>
              <a:rPr lang="en-NZ" b="1" dirty="0" smtClean="0"/>
              <a:t> combined help Paul make his point more emphatically. Both anaphora and </a:t>
            </a:r>
            <a:r>
              <a:rPr lang="en-NZ" b="1" dirty="0" err="1" smtClean="0"/>
              <a:t>epistrophe</a:t>
            </a:r>
            <a:r>
              <a:rPr lang="en-NZ" b="1" dirty="0" smtClean="0"/>
              <a:t> are examples of rhetorical schemes.  They serve to lend weight and emphasis. </a:t>
            </a:r>
          </a:p>
          <a:p>
            <a:pPr>
              <a:buNone/>
            </a:pPr>
            <a:endParaRPr lang="en-N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descr="fall of house usher2.jpg"/>
          <p:cNvPicPr>
            <a:picLocks noChangeAspect="1"/>
          </p:cNvPicPr>
          <p:nvPr/>
        </p:nvPicPr>
        <p:blipFill>
          <a:blip r:embed="rId2">
            <a:lum bright="-36000" contrast="-50000"/>
          </a:blip>
          <a:stretch>
            <a:fillRect/>
          </a:stretch>
        </p:blipFill>
        <p:spPr>
          <a:xfrm>
            <a:off x="0" y="-49868"/>
            <a:ext cx="9144000" cy="7517934"/>
          </a:xfrm>
          <a:prstGeom prst="rect">
            <a:avLst/>
          </a:prstGeom>
        </p:spPr>
      </p:pic>
      <p:sp>
        <p:nvSpPr>
          <p:cNvPr id="3" name="Content Placeholder 2"/>
          <p:cNvSpPr>
            <a:spLocks noGrp="1"/>
          </p:cNvSpPr>
          <p:nvPr>
            <p:ph idx="1"/>
          </p:nvPr>
        </p:nvSpPr>
        <p:spPr>
          <a:xfrm>
            <a:off x="533400" y="1143000"/>
            <a:ext cx="8153400" cy="5334000"/>
          </a:xfrm>
        </p:spPr>
        <p:txBody>
          <a:bodyPr>
            <a:normAutofit fontScale="62500" lnSpcReduction="20000"/>
          </a:bodyPr>
          <a:lstStyle/>
          <a:p>
            <a:r>
              <a:rPr lang="en-NZ" b="1" dirty="0" smtClean="0"/>
              <a:t>Symbolism</a:t>
            </a:r>
            <a:endParaRPr lang="en-NZ" dirty="0" smtClean="0"/>
          </a:p>
          <a:p>
            <a:r>
              <a:rPr lang="en-NZ" dirty="0" smtClean="0"/>
              <a:t> </a:t>
            </a:r>
          </a:p>
          <a:p>
            <a:r>
              <a:rPr lang="en-NZ" dirty="0" smtClean="0"/>
              <a:t>Complete the following explanations:</a:t>
            </a:r>
          </a:p>
          <a:p>
            <a:r>
              <a:rPr lang="en-NZ" dirty="0" smtClean="0"/>
              <a:t> </a:t>
            </a:r>
          </a:p>
          <a:p>
            <a:r>
              <a:rPr lang="en-NZ" b="1" dirty="0" smtClean="0"/>
              <a:t>The Fungus-Ridden Mansion</a:t>
            </a:r>
            <a:r>
              <a:rPr lang="en-NZ" dirty="0" smtClean="0"/>
              <a:t>: Decline of the Usher family.    </a:t>
            </a:r>
            <a:br>
              <a:rPr lang="en-NZ" dirty="0" smtClean="0"/>
            </a:br>
            <a:r>
              <a:rPr lang="en-NZ" b="1" dirty="0" smtClean="0"/>
              <a:t>The Collapsing Mansion</a:t>
            </a:r>
            <a:r>
              <a:rPr lang="en-NZ" dirty="0" smtClean="0"/>
              <a:t>: </a:t>
            </a:r>
            <a:br>
              <a:rPr lang="en-NZ" dirty="0" smtClean="0"/>
            </a:br>
            <a:r>
              <a:rPr lang="en-NZ" b="1" dirty="0" smtClean="0"/>
              <a:t>The “Vacant eye-like” Windows of the Mansion</a:t>
            </a:r>
            <a:r>
              <a:rPr lang="en-NZ" dirty="0" smtClean="0"/>
              <a:t>: </a:t>
            </a:r>
          </a:p>
          <a:p>
            <a:r>
              <a:rPr lang="en-NZ" dirty="0" smtClean="0"/>
              <a:t>(1) Hollow, cadaverous eyes of Roderick Usher </a:t>
            </a:r>
          </a:p>
          <a:p>
            <a:r>
              <a:rPr lang="en-NZ" dirty="0" smtClean="0"/>
              <a:t>(2) Madeline Usher’s cataleptic gaze </a:t>
            </a:r>
          </a:p>
          <a:p>
            <a:r>
              <a:rPr lang="en-NZ" dirty="0" smtClean="0"/>
              <a:t>(3)</a:t>
            </a:r>
            <a:br>
              <a:rPr lang="en-NZ" dirty="0" smtClean="0"/>
            </a:br>
            <a:r>
              <a:rPr lang="en-NZ" b="1" dirty="0" smtClean="0"/>
              <a:t>The Tarn, a Small Lake Encircling the Mansion and Reflecting Its Image</a:t>
            </a:r>
            <a:r>
              <a:rPr lang="en-NZ" dirty="0" smtClean="0"/>
              <a:t>: </a:t>
            </a:r>
          </a:p>
          <a:p>
            <a:r>
              <a:rPr lang="en-NZ" dirty="0" smtClean="0"/>
              <a:t>(1) Madeline as the twin of Roderick, reflecting his image and personality.</a:t>
            </a:r>
          </a:p>
          <a:p>
            <a:r>
              <a:rPr lang="en-NZ" dirty="0" smtClean="0"/>
              <a:t>(2) </a:t>
            </a:r>
          </a:p>
          <a:p>
            <a:r>
              <a:rPr lang="en-NZ" dirty="0" smtClean="0"/>
              <a:t>(3) the desire of the Ushers to isolate themselves from the outside world.   </a:t>
            </a:r>
            <a:br>
              <a:rPr lang="en-NZ" dirty="0" smtClean="0"/>
            </a:br>
            <a:r>
              <a:rPr lang="en-NZ" b="1" dirty="0" smtClean="0"/>
              <a:t>The Bridge Over the Tarn</a:t>
            </a:r>
            <a:r>
              <a:rPr lang="en-NZ" dirty="0" smtClean="0"/>
              <a:t>:      </a:t>
            </a:r>
            <a:br>
              <a:rPr lang="en-NZ" dirty="0" smtClean="0"/>
            </a:br>
            <a:r>
              <a:rPr lang="en-NZ" b="1" dirty="0" smtClean="0"/>
              <a:t>The name </a:t>
            </a:r>
            <a:r>
              <a:rPr lang="en-NZ" b="1" i="1" dirty="0" smtClean="0"/>
              <a:t>Usher</a:t>
            </a:r>
            <a:r>
              <a:rPr lang="en-NZ" dirty="0" smtClean="0"/>
              <a:t>: </a:t>
            </a:r>
          </a:p>
          <a:p>
            <a:r>
              <a:rPr lang="en-NZ" b="1" dirty="0" smtClean="0"/>
              <a:t>The Storm</a:t>
            </a:r>
            <a:r>
              <a:rPr lang="en-NZ" dirty="0" smtClean="0"/>
              <a:t>: The turbulent emotions experienced by the characters.  </a:t>
            </a:r>
          </a:p>
          <a:p>
            <a:pPr>
              <a:buNone/>
            </a:pPr>
            <a:endParaRPr lang="en-NZ" dirty="0"/>
          </a:p>
        </p:txBody>
      </p:sp>
      <p:sp>
        <p:nvSpPr>
          <p:cNvPr id="4" name="Title 1"/>
          <p:cNvSpPr>
            <a:spLocks noGrp="1"/>
          </p:cNvSpPr>
          <p:nvPr>
            <p:ph type="title"/>
          </p:nvPr>
        </p:nvSpPr>
        <p:spPr>
          <a:xfrm>
            <a:off x="914400" y="228600"/>
            <a:ext cx="7772400" cy="630936"/>
          </a:xfrm>
        </p:spPr>
        <p:txBody>
          <a:bodyPr/>
          <a:lstStyle/>
          <a:p>
            <a:pPr algn="r"/>
            <a:r>
              <a:rPr lang="en-NZ" dirty="0" smtClean="0">
                <a:solidFill>
                  <a:schemeClr val="tx1">
                    <a:lumMod val="75000"/>
                  </a:schemeClr>
                </a:solidFill>
              </a:rPr>
              <a:t>During Reading</a:t>
            </a:r>
            <a:endParaRPr lang="en-NZ" dirty="0">
              <a:solidFill>
                <a:schemeClr val="tx1">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478536"/>
          </a:xfrm>
        </p:spPr>
        <p:txBody>
          <a:bodyPr/>
          <a:lstStyle/>
          <a:p>
            <a:r>
              <a:rPr lang="en-NZ" dirty="0" smtClean="0">
                <a:solidFill>
                  <a:schemeClr val="tx1"/>
                </a:solidFill>
              </a:rPr>
              <a:t>Symbolism – class quotes</a:t>
            </a:r>
            <a:endParaRPr lang="en-NZ" dirty="0">
              <a:solidFill>
                <a:schemeClr val="tx1"/>
              </a:solidFill>
            </a:endParaRPr>
          </a:p>
        </p:txBody>
      </p:sp>
      <p:graphicFrame>
        <p:nvGraphicFramePr>
          <p:cNvPr id="4" name="Table 3"/>
          <p:cNvGraphicFramePr>
            <a:graphicFrameLocks noGrp="1"/>
          </p:cNvGraphicFramePr>
          <p:nvPr/>
        </p:nvGraphicFramePr>
        <p:xfrm>
          <a:off x="152400" y="0"/>
          <a:ext cx="8991600" cy="6720840"/>
        </p:xfrm>
        <a:graphic>
          <a:graphicData uri="http://schemas.openxmlformats.org/drawingml/2006/table">
            <a:tbl>
              <a:tblPr firstRow="1" bandRow="1">
                <a:tableStyleId>{5C22544A-7EE6-4342-B048-85BDC9FD1C3A}</a:tableStyleId>
              </a:tblPr>
              <a:tblGrid>
                <a:gridCol w="1573530"/>
                <a:gridCol w="3221990"/>
                <a:gridCol w="4196080"/>
              </a:tblGrid>
              <a:tr h="374754">
                <a:tc>
                  <a:txBody>
                    <a:bodyPr/>
                    <a:lstStyle/>
                    <a:p>
                      <a:r>
                        <a:rPr lang="en-NZ" dirty="0" smtClean="0"/>
                        <a:t>Symbol</a:t>
                      </a:r>
                      <a:endParaRPr lang="en-NZ" dirty="0"/>
                    </a:p>
                  </a:txBody>
                  <a:tcPr/>
                </a:tc>
                <a:tc>
                  <a:txBody>
                    <a:bodyPr/>
                    <a:lstStyle/>
                    <a:p>
                      <a:r>
                        <a:rPr lang="en-NZ" dirty="0" smtClean="0"/>
                        <a:t>Symbolises</a:t>
                      </a:r>
                      <a:endParaRPr lang="en-NZ" dirty="0"/>
                    </a:p>
                  </a:txBody>
                  <a:tcPr/>
                </a:tc>
                <a:tc>
                  <a:txBody>
                    <a:bodyPr/>
                    <a:lstStyle/>
                    <a:p>
                      <a:r>
                        <a:rPr lang="en-NZ" dirty="0" smtClean="0"/>
                        <a:t>Quotations</a:t>
                      </a:r>
                      <a:endParaRPr lang="en-NZ" dirty="0"/>
                    </a:p>
                  </a:txBody>
                  <a:tcPr/>
                </a:tc>
              </a:tr>
              <a:tr h="1199213">
                <a:tc>
                  <a:txBody>
                    <a:bodyPr/>
                    <a:lstStyle/>
                    <a:p>
                      <a:r>
                        <a:rPr lang="en-NZ" dirty="0" smtClean="0"/>
                        <a:t>Eyes</a:t>
                      </a:r>
                      <a:endParaRPr lang="en-NZ" dirty="0"/>
                    </a:p>
                  </a:txBody>
                  <a:tcPr/>
                </a:tc>
                <a:tc>
                  <a:txBody>
                    <a:bodyPr/>
                    <a:lstStyle/>
                    <a:p>
                      <a:r>
                        <a:rPr lang="en-NZ" dirty="0" smtClean="0"/>
                        <a:t>Windows of mansion</a:t>
                      </a:r>
                      <a:r>
                        <a:rPr lang="en-NZ" baseline="0" dirty="0" smtClean="0"/>
                        <a:t> “windows to the soul”, sight, to see. Personifies the mansion, implies haunted, like Roderick /Madeline</a:t>
                      </a:r>
                      <a:endParaRPr lang="en-NZ" dirty="0"/>
                    </a:p>
                  </a:txBody>
                  <a:tcPr/>
                </a:tc>
                <a:tc>
                  <a:txBody>
                    <a:bodyPr/>
                    <a:lstStyle/>
                    <a:p>
                      <a:r>
                        <a:rPr lang="en-NZ" dirty="0" smtClean="0"/>
                        <a:t>“his eyes are luminous” (Roderick) –glazed/reflective</a:t>
                      </a:r>
                      <a:r>
                        <a:rPr lang="en-NZ" baseline="0" dirty="0" smtClean="0"/>
                        <a:t> /ghostly… “the luminous of his eyes had utterly gone out”.. Change indicates impending death, house is deathly, a trap.</a:t>
                      </a:r>
                      <a:endParaRPr lang="en-NZ" dirty="0"/>
                    </a:p>
                  </a:txBody>
                  <a:tcPr/>
                </a:tc>
              </a:tr>
              <a:tr h="1424066">
                <a:tc>
                  <a:txBody>
                    <a:bodyPr/>
                    <a:lstStyle/>
                    <a:p>
                      <a:r>
                        <a:rPr lang="en-NZ" dirty="0" smtClean="0"/>
                        <a:t>Decaying mansion</a:t>
                      </a:r>
                      <a:endParaRPr lang="en-NZ" dirty="0"/>
                    </a:p>
                  </a:txBody>
                  <a:tcPr/>
                </a:tc>
                <a:tc>
                  <a:txBody>
                    <a:bodyPr/>
                    <a:lstStyle/>
                    <a:p>
                      <a:r>
                        <a:rPr lang="en-NZ" dirty="0" smtClean="0"/>
                        <a:t>Collapsing </a:t>
                      </a:r>
                      <a:r>
                        <a:rPr lang="en-NZ" dirty="0" err="1" smtClean="0"/>
                        <a:t>mansion..”shouting</a:t>
                      </a:r>
                      <a:r>
                        <a:rPr lang="en-NZ" dirty="0" smtClean="0"/>
                        <a:t> sound like the voice of a thousand waters” –simile implying</a:t>
                      </a:r>
                      <a:r>
                        <a:rPr lang="en-NZ" baseline="0" dirty="0" smtClean="0"/>
                        <a:t> human quality/haunted quality of the mansion –aural imagery.</a:t>
                      </a:r>
                      <a:endParaRPr lang="en-NZ" dirty="0"/>
                    </a:p>
                  </a:txBody>
                  <a:tcPr/>
                </a:tc>
                <a:tc>
                  <a:txBody>
                    <a:bodyPr/>
                    <a:lstStyle/>
                    <a:p>
                      <a:r>
                        <a:rPr lang="en-NZ" dirty="0" smtClean="0"/>
                        <a:t>“minute </a:t>
                      </a:r>
                      <a:r>
                        <a:rPr lang="en-NZ" dirty="0" err="1" smtClean="0"/>
                        <a:t>funghi</a:t>
                      </a:r>
                      <a:r>
                        <a:rPr lang="en-NZ" dirty="0" smtClean="0"/>
                        <a:t>” “decaying trees” – disease spreading to house.  “crumbling</a:t>
                      </a:r>
                      <a:r>
                        <a:rPr lang="en-NZ" baseline="0" dirty="0" smtClean="0"/>
                        <a:t> condition of the individual stones”,  “</a:t>
                      </a:r>
                      <a:r>
                        <a:rPr lang="en-NZ" baseline="0" dirty="0" err="1" smtClean="0"/>
                        <a:t>zig-zag</a:t>
                      </a:r>
                      <a:r>
                        <a:rPr lang="en-NZ" baseline="0" dirty="0" smtClean="0"/>
                        <a:t> fissure” “secured the door of iron …immense weight” </a:t>
                      </a:r>
                      <a:endParaRPr lang="en-NZ" dirty="0"/>
                    </a:p>
                  </a:txBody>
                  <a:tcPr/>
                </a:tc>
              </a:tr>
              <a:tr h="1424066">
                <a:tc>
                  <a:txBody>
                    <a:bodyPr/>
                    <a:lstStyle/>
                    <a:p>
                      <a:r>
                        <a:rPr lang="en-NZ" dirty="0" smtClean="0"/>
                        <a:t>The Tarn</a:t>
                      </a:r>
                      <a:endParaRPr lang="en-NZ" dirty="0"/>
                    </a:p>
                  </a:txBody>
                  <a:tcPr/>
                </a:tc>
                <a:tc>
                  <a:txBody>
                    <a:bodyPr/>
                    <a:lstStyle/>
                    <a:p>
                      <a:r>
                        <a:rPr lang="en-NZ" dirty="0" smtClean="0"/>
                        <a:t>Reflection /double image foreshadows</a:t>
                      </a:r>
                      <a:r>
                        <a:rPr lang="en-NZ" baseline="0" dirty="0" smtClean="0"/>
                        <a:t> Roderick’s twin –and their oppositional constitutions / natures.</a:t>
                      </a:r>
                      <a:endParaRPr lang="en-NZ" dirty="0"/>
                    </a:p>
                  </a:txBody>
                  <a:tcPr/>
                </a:tc>
                <a:tc>
                  <a:txBody>
                    <a:bodyPr/>
                    <a:lstStyle/>
                    <a:p>
                      <a:r>
                        <a:rPr lang="en-NZ" dirty="0" smtClean="0"/>
                        <a:t>“deep and dank” –end of story, inferring</a:t>
                      </a:r>
                      <a:r>
                        <a:rPr lang="en-NZ" baseline="0" dirty="0" smtClean="0"/>
                        <a:t> unpleasant, “black and lurid” (beginning of the story), hiding some secret/mystery. “I…gazed down…upon..inverted images” –pg6  reflection of the house, doubling up of images.</a:t>
                      </a:r>
                      <a:endParaRPr lang="en-NZ" dirty="0"/>
                    </a:p>
                  </a:txBody>
                  <a:tcPr/>
                </a:tc>
              </a:tr>
              <a:tr h="402486">
                <a:tc>
                  <a:txBody>
                    <a:bodyPr/>
                    <a:lstStyle/>
                    <a:p>
                      <a:r>
                        <a:rPr lang="en-NZ" dirty="0" smtClean="0"/>
                        <a:t>Usher</a:t>
                      </a:r>
                      <a:endParaRPr lang="en-NZ" dirty="0"/>
                    </a:p>
                  </a:txBody>
                  <a:tcPr/>
                </a:tc>
                <a:tc>
                  <a:txBody>
                    <a:bodyPr/>
                    <a:lstStyle/>
                    <a:p>
                      <a:endParaRPr lang="en-NZ"/>
                    </a:p>
                  </a:txBody>
                  <a:tcPr/>
                </a:tc>
                <a:tc>
                  <a:txBody>
                    <a:bodyPr/>
                    <a:lstStyle/>
                    <a:p>
                      <a:endParaRPr lang="en-NZ"/>
                    </a:p>
                  </a:txBody>
                  <a:tcPr/>
                </a:tc>
              </a:tr>
              <a:tr h="304800">
                <a:tc>
                  <a:txBody>
                    <a:bodyPr/>
                    <a:lstStyle/>
                    <a:p>
                      <a:r>
                        <a:rPr lang="en-NZ" dirty="0" smtClean="0"/>
                        <a:t>Storm</a:t>
                      </a:r>
                      <a:endParaRPr lang="en-NZ" dirty="0"/>
                    </a:p>
                  </a:txBody>
                  <a:tcPr/>
                </a:tc>
                <a:tc>
                  <a:txBody>
                    <a:bodyPr/>
                    <a:lstStyle/>
                    <a:p>
                      <a:endParaRPr lang="en-NZ"/>
                    </a:p>
                  </a:txBody>
                  <a:tcPr/>
                </a:tc>
                <a:tc>
                  <a:txBody>
                    <a:bodyPr/>
                    <a:lstStyle/>
                    <a:p>
                      <a:endParaRPr lang="en-NZ"/>
                    </a:p>
                  </a:txBody>
                  <a:tcPr/>
                </a:tc>
              </a:tr>
              <a:tr h="608975">
                <a:tc>
                  <a:txBody>
                    <a:bodyPr/>
                    <a:lstStyle/>
                    <a:p>
                      <a:r>
                        <a:rPr lang="en-NZ" dirty="0" smtClean="0"/>
                        <a:t>Bridge over tarn</a:t>
                      </a:r>
                      <a:endParaRPr lang="en-NZ" dirty="0"/>
                    </a:p>
                  </a:txBody>
                  <a:tcPr/>
                </a:tc>
                <a:tc>
                  <a:txBody>
                    <a:bodyPr/>
                    <a:lstStyle/>
                    <a:p>
                      <a:endParaRPr lang="en-NZ" dirty="0"/>
                    </a:p>
                  </a:txBody>
                  <a:tcPr/>
                </a:tc>
                <a:tc>
                  <a:txBody>
                    <a:bodyPr/>
                    <a:lstStyle/>
                    <a:p>
                      <a:r>
                        <a:rPr lang="en-NZ" dirty="0" smtClean="0"/>
                        <a:t>“I rode over a short causeway to the house”</a:t>
                      </a:r>
                      <a:endParaRPr lang="en-NZ"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Custom 2">
      <a:dk1>
        <a:sysClr val="windowText" lastClr="000000"/>
      </a:dk1>
      <a:lt1>
        <a:srgbClr val="FFFFFF"/>
      </a:lt1>
      <a:dk2>
        <a:srgbClr val="7F7F7F"/>
      </a:dk2>
      <a:lt2>
        <a:srgbClr val="000000"/>
      </a:lt2>
      <a:accent1>
        <a:srgbClr val="595959"/>
      </a:accent1>
      <a:accent2>
        <a:srgbClr val="D8D8D8"/>
      </a:accent2>
      <a:accent3>
        <a:srgbClr val="000000"/>
      </a:accent3>
      <a:accent4>
        <a:srgbClr val="84AA33"/>
      </a:accent4>
      <a:accent5>
        <a:srgbClr val="964305"/>
      </a:accent5>
      <a:accent6>
        <a:srgbClr val="475A8D"/>
      </a:accent6>
      <a:hlink>
        <a:srgbClr val="8DC765"/>
      </a:hlink>
      <a:folHlink>
        <a:srgbClr val="AA8A14"/>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403</TotalTime>
  <Words>2183</Words>
  <Application>Microsoft Office PowerPoint</Application>
  <PresentationFormat>On-screen Show (4:3)</PresentationFormat>
  <Paragraphs>146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Metro</vt:lpstr>
      <vt:lpstr>Fall of the house of usher</vt:lpstr>
      <vt:lpstr>Pre-reading activities</vt:lpstr>
      <vt:lpstr>PowerPoint Presentation</vt:lpstr>
      <vt:lpstr>During Reading</vt:lpstr>
      <vt:lpstr>IDEAS</vt:lpstr>
      <vt:lpstr>During Reading</vt:lpstr>
      <vt:lpstr>ANAPHORA</vt:lpstr>
      <vt:lpstr>During Reading</vt:lpstr>
      <vt:lpstr>Symbolism – class quotes</vt:lpstr>
      <vt:lpstr>Post-reading Activities </vt:lpstr>
      <vt:lpstr>Not this usher….</vt:lpstr>
      <vt:lpstr>PowerPoint Presentation</vt:lpstr>
      <vt:lpstr>EXTENSION WORK</vt:lpstr>
      <vt:lpstr>Biography</vt:lpstr>
      <vt:lpstr>Summary – Part 1</vt:lpstr>
      <vt:lpstr>Summary – Part 2</vt:lpstr>
      <vt:lpstr>Summary – Part 3</vt:lpstr>
      <vt:lpstr>Summary – Part 4</vt:lpstr>
      <vt:lpstr>Character</vt:lpstr>
      <vt:lpstr>Character</vt:lpstr>
      <vt:lpstr>Essay Question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of the house of usher</dc:title>
  <dc:creator>Sally Thompson</dc:creator>
  <cp:lastModifiedBy>Sally Thompson</cp:lastModifiedBy>
  <cp:revision>19</cp:revision>
  <dcterms:created xsi:type="dcterms:W3CDTF">2006-08-16T00:00:00Z</dcterms:created>
  <dcterms:modified xsi:type="dcterms:W3CDTF">2011-06-14T00:08:07Z</dcterms:modified>
</cp:coreProperties>
</file>