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2" r:id="rId5"/>
    <p:sldId id="265" r:id="rId6"/>
    <p:sldId id="261" r:id="rId7"/>
    <p:sldId id="263" r:id="rId8"/>
    <p:sldId id="258"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DB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3/6/2012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3/6/2012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2150" y="3705421"/>
            <a:ext cx="2613983" cy="2613983"/>
          </a:xfrm>
          <a:prstGeom prst="rect">
            <a:avLst/>
          </a:prstGeom>
        </p:spPr>
      </p:pic>
      <p:sp>
        <p:nvSpPr>
          <p:cNvPr id="2" name="Title 1"/>
          <p:cNvSpPr>
            <a:spLocks noGrp="1"/>
          </p:cNvSpPr>
          <p:nvPr>
            <p:ph type="ctrTitle"/>
          </p:nvPr>
        </p:nvSpPr>
        <p:spPr>
          <a:xfrm>
            <a:off x="4343400" y="2658067"/>
            <a:ext cx="3352800" cy="1470025"/>
          </a:xfrm>
        </p:spPr>
        <p:txBody>
          <a:bodyPr/>
          <a:lstStyle/>
          <a:p>
            <a:r>
              <a:rPr lang="en-NZ" dirty="0" smtClean="0"/>
              <a:t>My Parents	</a:t>
            </a:r>
            <a:endParaRPr lang="en-NZ"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5125" y="240448"/>
            <a:ext cx="1943853" cy="243840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1156" y="4441443"/>
            <a:ext cx="3200400" cy="208026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6546" y="145669"/>
            <a:ext cx="1628775" cy="28098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309" y="3705421"/>
            <a:ext cx="1733550" cy="263842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94110"/>
            <a:ext cx="1743075" cy="2619375"/>
          </a:xfrm>
          <a:prstGeom prst="rect">
            <a:avLst/>
          </a:prstGeom>
        </p:spPr>
      </p:pic>
    </p:spTree>
    <p:extLst>
      <p:ext uri="{BB962C8B-B14F-4D97-AF65-F5344CB8AC3E}">
        <p14:creationId xmlns:p14="http://schemas.microsoft.com/office/powerpoint/2010/main" val="1005565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lstStyle/>
          <a:p>
            <a:pPr marL="114300" indent="0">
              <a:buNone/>
            </a:pPr>
            <a:r>
              <a:rPr lang="en-NZ" b="1" dirty="0"/>
              <a:t>Compare with </a:t>
            </a:r>
            <a:endParaRPr lang="en-NZ" dirty="0"/>
          </a:p>
          <a:p>
            <a:r>
              <a:rPr lang="en-NZ" i="1" dirty="0"/>
              <a:t>Childhood </a:t>
            </a:r>
            <a:r>
              <a:rPr lang="en-NZ" dirty="0"/>
              <a:t>Frances </a:t>
            </a:r>
            <a:r>
              <a:rPr lang="en-NZ" dirty="0" err="1"/>
              <a:t>Cornford</a:t>
            </a:r>
            <a:r>
              <a:rPr lang="en-NZ" dirty="0"/>
              <a:t> </a:t>
            </a:r>
          </a:p>
          <a:p>
            <a:r>
              <a:rPr lang="en-NZ" i="1" dirty="0"/>
              <a:t>For Heidi With Blue Hair </a:t>
            </a:r>
            <a:r>
              <a:rPr lang="en-NZ" dirty="0"/>
              <a:t>Fleur Adcock </a:t>
            </a:r>
          </a:p>
          <a:p>
            <a:r>
              <a:rPr lang="en-NZ" i="1" dirty="0"/>
              <a:t>Praise Song for My Mother </a:t>
            </a:r>
            <a:r>
              <a:rPr lang="en-NZ" dirty="0"/>
              <a:t>Grace Nichols </a:t>
            </a:r>
          </a:p>
          <a:p>
            <a:r>
              <a:rPr lang="en-NZ" i="1" dirty="0"/>
              <a:t>Follower </a:t>
            </a:r>
            <a:r>
              <a:rPr lang="en-NZ" dirty="0"/>
              <a:t>Seamus Heaney </a:t>
            </a:r>
          </a:p>
          <a:p>
            <a:r>
              <a:rPr lang="en-NZ" i="1" dirty="0"/>
              <a:t>Country School </a:t>
            </a:r>
            <a:r>
              <a:rPr lang="en-NZ" dirty="0"/>
              <a:t>Allen Curnow </a:t>
            </a:r>
            <a:endParaRPr lang="en-NZ" dirty="0" smtClean="0"/>
          </a:p>
          <a:p>
            <a:endParaRPr lang="en-NZ" dirty="0"/>
          </a:p>
          <a:p>
            <a:pPr marL="114300" indent="0">
              <a:buNone/>
            </a:pPr>
            <a:endParaRPr lang="en-NZ" dirty="0"/>
          </a:p>
          <a:p>
            <a:pPr marL="114300" indent="0">
              <a:buNone/>
            </a:pPr>
            <a:r>
              <a:rPr lang="en-NZ" b="1" dirty="0"/>
              <a:t>Further reading </a:t>
            </a:r>
            <a:endParaRPr lang="en-NZ" dirty="0"/>
          </a:p>
          <a:p>
            <a:r>
              <a:rPr lang="en-NZ" u="sng" dirty="0"/>
              <a:t>http://www.poetryarchive.org/poetryarchive/singlePoet.do?poetId=7522 </a:t>
            </a:r>
            <a:endParaRPr lang="en-NZ" dirty="0"/>
          </a:p>
        </p:txBody>
      </p:sp>
    </p:spTree>
    <p:extLst>
      <p:ext uri="{BB962C8B-B14F-4D97-AF65-F5344CB8AC3E}">
        <p14:creationId xmlns:p14="http://schemas.microsoft.com/office/powerpoint/2010/main" val="2338179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
            <a:ext cx="7848600" cy="762000"/>
          </a:xfrm>
          <a:prstGeom prst="rect">
            <a:avLst/>
          </a:prstGeom>
          <a:solidFill>
            <a:srgbClr val="34DB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410" name="Title 1"/>
          <p:cNvSpPr>
            <a:spLocks noGrp="1"/>
          </p:cNvSpPr>
          <p:nvPr>
            <p:ph type="title"/>
          </p:nvPr>
        </p:nvSpPr>
        <p:spPr>
          <a:xfrm>
            <a:off x="250825" y="28575"/>
            <a:ext cx="7620000" cy="777875"/>
          </a:xfrm>
        </p:spPr>
        <p:txBody>
          <a:bodyPr/>
          <a:lstStyle/>
          <a:p>
            <a:pPr algn="ctr" eaLnBrk="1" fontAlgn="auto" hangingPunct="1">
              <a:spcAft>
                <a:spcPts val="0"/>
              </a:spcAft>
              <a:defRPr/>
            </a:pPr>
            <a:r>
              <a:rPr lang="en-NZ" b="1" dirty="0" smtClean="0">
                <a:solidFill>
                  <a:srgbClr val="FF0000"/>
                </a:solidFill>
              </a:rPr>
              <a:t>GET FLIRTY!!!</a:t>
            </a:r>
          </a:p>
        </p:txBody>
      </p:sp>
      <p:sp>
        <p:nvSpPr>
          <p:cNvPr id="3" name="Content Placeholder 2"/>
          <p:cNvSpPr>
            <a:spLocks noGrp="1"/>
          </p:cNvSpPr>
          <p:nvPr>
            <p:ph sz="half" idx="1"/>
          </p:nvPr>
        </p:nvSpPr>
        <p:spPr>
          <a:xfrm>
            <a:off x="755650" y="1052513"/>
            <a:ext cx="7777163" cy="5300662"/>
          </a:xfrm>
        </p:spPr>
        <p:txBody>
          <a:bodyPr rtlCol="0">
            <a:normAutofit fontScale="92500" lnSpcReduction="10000"/>
          </a:bodyPr>
          <a:lstStyle/>
          <a:p>
            <a:pPr marL="457200" indent="-457200" eaLnBrk="1" fontAlgn="auto" hangingPunct="1">
              <a:spcAft>
                <a:spcPts val="0"/>
              </a:spcAft>
              <a:buFont typeface="Arial" pitchFamily="34" charset="0"/>
              <a:buAutoNum type="arabicPeriod"/>
              <a:defRPr/>
            </a:pPr>
            <a:r>
              <a:rPr lang="en-NZ" sz="2000" dirty="0"/>
              <a:t>Focus on the </a:t>
            </a:r>
            <a:r>
              <a:rPr lang="en-NZ" sz="2000" b="1" dirty="0"/>
              <a:t>form</a:t>
            </a:r>
            <a:r>
              <a:rPr lang="en-NZ" sz="2000" dirty="0"/>
              <a:t> of the poem , looking at the </a:t>
            </a:r>
            <a:r>
              <a:rPr lang="en-NZ" sz="2000" b="1" dirty="0"/>
              <a:t>structure</a:t>
            </a:r>
            <a:r>
              <a:rPr lang="en-NZ" sz="2000" dirty="0"/>
              <a:t>, punctuation, line lengths and the  arrangement of the poem’s stanzas. How do these features add interest and meaning to the poem</a:t>
            </a:r>
            <a:r>
              <a:rPr lang="en-NZ" sz="2000" dirty="0" smtClean="0"/>
              <a:t>? </a:t>
            </a:r>
            <a:r>
              <a:rPr lang="en-NZ" sz="2000" dirty="0"/>
              <a:t>Also examine the arrangements of the words, phrases and sentences in the poem</a:t>
            </a:r>
            <a:r>
              <a:rPr lang="en-NZ" sz="2000" dirty="0" smtClean="0"/>
              <a:t>.</a:t>
            </a:r>
          </a:p>
          <a:p>
            <a:pPr marL="457200" indent="-457200" eaLnBrk="1" fontAlgn="auto" hangingPunct="1">
              <a:spcAft>
                <a:spcPts val="0"/>
              </a:spcAft>
              <a:buFont typeface="Arial" pitchFamily="34" charset="0"/>
              <a:buAutoNum type="arabicPeriod"/>
              <a:defRPr/>
            </a:pPr>
            <a:r>
              <a:rPr lang="en-NZ" sz="2000" dirty="0" smtClean="0"/>
              <a:t>Examine </a:t>
            </a:r>
            <a:r>
              <a:rPr lang="en-NZ" sz="2000" dirty="0"/>
              <a:t>the </a:t>
            </a:r>
            <a:r>
              <a:rPr lang="en-NZ" sz="2000" b="1" dirty="0"/>
              <a:t>language</a:t>
            </a:r>
            <a:r>
              <a:rPr lang="en-NZ" sz="2000" dirty="0"/>
              <a:t> used  in the poem, looking at the meaning of words and whether they have negative or positive connotations. </a:t>
            </a:r>
          </a:p>
          <a:p>
            <a:pPr marL="457200" indent="-457200" eaLnBrk="1" fontAlgn="auto" hangingPunct="1">
              <a:spcAft>
                <a:spcPts val="0"/>
              </a:spcAft>
              <a:buFont typeface="Arial" pitchFamily="34" charset="0"/>
              <a:buAutoNum type="arabicPeriod"/>
              <a:defRPr/>
            </a:pPr>
            <a:r>
              <a:rPr lang="en-NZ" sz="2000" dirty="0" smtClean="0"/>
              <a:t>Look </a:t>
            </a:r>
            <a:r>
              <a:rPr lang="en-NZ" sz="2000" dirty="0"/>
              <a:t>at the techniques, </a:t>
            </a:r>
            <a:r>
              <a:rPr lang="en-NZ" sz="2000" b="1" dirty="0"/>
              <a:t>imagery</a:t>
            </a:r>
            <a:r>
              <a:rPr lang="en-NZ" sz="2000" dirty="0"/>
              <a:t> and poetic language that has been used? How do these techniques bring out the main themes and ideas in the poem?  </a:t>
            </a:r>
            <a:endParaRPr lang="en-NZ" sz="2000" dirty="0" smtClean="0"/>
          </a:p>
          <a:p>
            <a:pPr marL="457200" indent="-457200" eaLnBrk="1" fontAlgn="auto" hangingPunct="1">
              <a:spcAft>
                <a:spcPts val="0"/>
              </a:spcAft>
              <a:buFont typeface="Arial" pitchFamily="34" charset="0"/>
              <a:buAutoNum type="arabicPeriod"/>
              <a:defRPr/>
            </a:pPr>
            <a:r>
              <a:rPr lang="en-NZ" sz="2000" dirty="0" smtClean="0"/>
              <a:t>How does the poet make use of </a:t>
            </a:r>
            <a:r>
              <a:rPr lang="en-NZ" sz="2000" b="1" dirty="0" smtClean="0"/>
              <a:t>rhyme, repetition and rhythm</a:t>
            </a:r>
            <a:r>
              <a:rPr lang="en-NZ" sz="2000" dirty="0" smtClean="0"/>
              <a:t>?  Why does he do this?</a:t>
            </a:r>
          </a:p>
          <a:p>
            <a:pPr marL="457200" indent="-457200" eaLnBrk="1" fontAlgn="auto" hangingPunct="1">
              <a:spcAft>
                <a:spcPts val="0"/>
              </a:spcAft>
              <a:buFont typeface="Arial" pitchFamily="34" charset="0"/>
              <a:buAutoNum type="arabicPeriod"/>
              <a:defRPr/>
            </a:pPr>
            <a:r>
              <a:rPr lang="en-NZ" sz="2000" dirty="0" smtClean="0"/>
              <a:t>What are the </a:t>
            </a:r>
            <a:r>
              <a:rPr lang="en-NZ" sz="2000" b="1" dirty="0" smtClean="0"/>
              <a:t>poet’s main ideas </a:t>
            </a:r>
            <a:r>
              <a:rPr lang="en-NZ" sz="2000" dirty="0" smtClean="0"/>
              <a:t>that he brings out in the poem and how does he do this? Explain the </a:t>
            </a:r>
            <a:r>
              <a:rPr lang="en-NZ" sz="2000" b="1" dirty="0" smtClean="0"/>
              <a:t>feelings</a:t>
            </a:r>
            <a:r>
              <a:rPr lang="en-NZ" sz="2000" dirty="0" smtClean="0"/>
              <a:t> that the poet conveys throughout the poem.  Describe the poet’s </a:t>
            </a:r>
            <a:r>
              <a:rPr lang="en-NZ" sz="2000" b="1" dirty="0" smtClean="0"/>
              <a:t>attitude</a:t>
            </a:r>
            <a:r>
              <a:rPr lang="en-NZ" sz="2000" dirty="0" smtClean="0"/>
              <a:t> to his subject. Does this change as the poem progresses? Carefully examine the </a:t>
            </a:r>
            <a:r>
              <a:rPr lang="en-NZ" sz="2000" b="1" dirty="0" smtClean="0"/>
              <a:t>tone</a:t>
            </a:r>
            <a:r>
              <a:rPr lang="en-NZ" sz="2000" dirty="0" smtClean="0"/>
              <a:t> throughout the poem and find vocabulary to back up your discussion.</a:t>
            </a:r>
          </a:p>
          <a:p>
            <a:pPr marL="457200" indent="-457200" eaLnBrk="1" fontAlgn="auto" hangingPunct="1">
              <a:spcAft>
                <a:spcPts val="0"/>
              </a:spcAft>
              <a:buFont typeface="Arial" pitchFamily="34" charset="0"/>
              <a:buAutoNum type="arabicPeriod" startAt="6"/>
              <a:defRPr/>
            </a:pPr>
            <a:r>
              <a:rPr lang="en-NZ" sz="2000" dirty="0" smtClean="0"/>
              <a:t>How do you react to this poem?  Does it bring any particular thoughts to mind?</a:t>
            </a:r>
            <a:r>
              <a:rPr lang="en-NZ" sz="2000" dirty="0"/>
              <a:t> </a:t>
            </a:r>
            <a:r>
              <a:rPr lang="en-NZ" sz="2000" dirty="0" smtClean="0"/>
              <a:t> Which poems would you </a:t>
            </a:r>
            <a:r>
              <a:rPr lang="en-NZ" sz="2000" b="1" dirty="0" smtClean="0"/>
              <a:t>compare</a:t>
            </a:r>
            <a:r>
              <a:rPr lang="en-NZ" sz="2000" dirty="0" smtClean="0"/>
              <a:t> this one with?</a:t>
            </a:r>
          </a:p>
        </p:txBody>
      </p:sp>
      <p:sp>
        <p:nvSpPr>
          <p:cNvPr id="4" name="Content Placeholder 3"/>
          <p:cNvSpPr>
            <a:spLocks noGrp="1"/>
          </p:cNvSpPr>
          <p:nvPr>
            <p:ph sz="half" idx="2"/>
          </p:nvPr>
        </p:nvSpPr>
        <p:spPr>
          <a:xfrm>
            <a:off x="323850" y="1052513"/>
            <a:ext cx="863600" cy="5300662"/>
          </a:xfrm>
        </p:spPr>
        <p:txBody>
          <a:bodyPr rtlCol="0">
            <a:normAutofit fontScale="92500" lnSpcReduction="10000"/>
          </a:bodyPr>
          <a:lstStyle/>
          <a:p>
            <a:pPr marL="0" indent="0" eaLnBrk="1" fontAlgn="auto" hangingPunct="1">
              <a:spcAft>
                <a:spcPts val="0"/>
              </a:spcAft>
              <a:buFont typeface="Arial" pitchFamily="34" charset="0"/>
              <a:buNone/>
              <a:defRPr/>
            </a:pPr>
            <a:r>
              <a:rPr lang="en-NZ" b="1" dirty="0" smtClean="0">
                <a:solidFill>
                  <a:srgbClr val="FF0000"/>
                </a:solidFill>
              </a:rPr>
              <a:t>F</a:t>
            </a:r>
          </a:p>
          <a:p>
            <a:pPr marL="0" indent="0" eaLnBrk="1" fontAlgn="auto" hangingPunct="1">
              <a:spcAft>
                <a:spcPts val="0"/>
              </a:spcAft>
              <a:buFont typeface="Arial" pitchFamily="34" charset="0"/>
              <a:buNone/>
              <a:defRPr/>
            </a:pPr>
            <a:endParaRPr lang="en-NZ" b="1" dirty="0" smtClean="0">
              <a:solidFill>
                <a:srgbClr val="FF0000"/>
              </a:solidFill>
            </a:endParaRPr>
          </a:p>
          <a:p>
            <a:pPr marL="0" indent="0" eaLnBrk="1" fontAlgn="auto" hangingPunct="1">
              <a:spcAft>
                <a:spcPts val="0"/>
              </a:spcAft>
              <a:buFont typeface="Arial" pitchFamily="34" charset="0"/>
              <a:buNone/>
              <a:defRPr/>
            </a:pPr>
            <a:endParaRPr lang="en-NZ" b="1" dirty="0" smtClean="0">
              <a:solidFill>
                <a:srgbClr val="FF0000"/>
              </a:solidFill>
            </a:endParaRPr>
          </a:p>
          <a:p>
            <a:pPr marL="0" indent="0" eaLnBrk="1" fontAlgn="auto" hangingPunct="1">
              <a:spcAft>
                <a:spcPts val="0"/>
              </a:spcAft>
              <a:buFont typeface="Arial" pitchFamily="34" charset="0"/>
              <a:buNone/>
              <a:defRPr/>
            </a:pPr>
            <a:r>
              <a:rPr lang="en-NZ" b="1" dirty="0" smtClean="0">
                <a:solidFill>
                  <a:srgbClr val="FF0000"/>
                </a:solidFill>
              </a:rPr>
              <a:t>L</a:t>
            </a:r>
            <a:endParaRPr lang="en-NZ" b="1" dirty="0">
              <a:solidFill>
                <a:srgbClr val="FF0000"/>
              </a:solidFill>
            </a:endParaRPr>
          </a:p>
          <a:p>
            <a:pPr marL="0" indent="0" eaLnBrk="1" fontAlgn="auto" hangingPunct="1">
              <a:spcAft>
                <a:spcPts val="0"/>
              </a:spcAft>
              <a:buFont typeface="Arial" pitchFamily="34" charset="0"/>
              <a:buNone/>
              <a:defRPr/>
            </a:pPr>
            <a:r>
              <a:rPr lang="en-NZ" b="1" dirty="0" smtClean="0">
                <a:solidFill>
                  <a:srgbClr val="FF0000"/>
                </a:solidFill>
              </a:rPr>
              <a:t>I</a:t>
            </a:r>
          </a:p>
          <a:p>
            <a:pPr marL="0" indent="0" eaLnBrk="1" fontAlgn="auto" hangingPunct="1">
              <a:spcAft>
                <a:spcPts val="0"/>
              </a:spcAft>
              <a:buFont typeface="Arial" pitchFamily="34" charset="0"/>
              <a:buNone/>
              <a:defRPr/>
            </a:pPr>
            <a:endParaRPr lang="en-NZ" b="1" dirty="0">
              <a:solidFill>
                <a:srgbClr val="FF0000"/>
              </a:solidFill>
            </a:endParaRPr>
          </a:p>
          <a:p>
            <a:pPr marL="0" indent="0" eaLnBrk="1" fontAlgn="auto" hangingPunct="1">
              <a:spcAft>
                <a:spcPts val="0"/>
              </a:spcAft>
              <a:buFont typeface="Arial" pitchFamily="34" charset="0"/>
              <a:buNone/>
              <a:defRPr/>
            </a:pPr>
            <a:r>
              <a:rPr lang="en-NZ" b="1" dirty="0" smtClean="0">
                <a:solidFill>
                  <a:srgbClr val="FF0000"/>
                </a:solidFill>
              </a:rPr>
              <a:t>R</a:t>
            </a:r>
          </a:p>
          <a:p>
            <a:pPr marL="0" indent="0" eaLnBrk="1" fontAlgn="auto" hangingPunct="1">
              <a:spcAft>
                <a:spcPts val="0"/>
              </a:spcAft>
              <a:buFont typeface="Arial" pitchFamily="34" charset="0"/>
              <a:buNone/>
              <a:defRPr/>
            </a:pPr>
            <a:endParaRPr lang="en-NZ" b="1" dirty="0">
              <a:solidFill>
                <a:srgbClr val="FF0000"/>
              </a:solidFill>
            </a:endParaRPr>
          </a:p>
          <a:p>
            <a:pPr marL="0" indent="0" eaLnBrk="1" fontAlgn="auto" hangingPunct="1">
              <a:spcAft>
                <a:spcPts val="0"/>
              </a:spcAft>
              <a:buFont typeface="Arial" pitchFamily="34" charset="0"/>
              <a:buNone/>
              <a:defRPr/>
            </a:pPr>
            <a:r>
              <a:rPr lang="en-NZ" b="1" dirty="0" smtClean="0">
                <a:solidFill>
                  <a:srgbClr val="FF0000"/>
                </a:solidFill>
              </a:rPr>
              <a:t>T</a:t>
            </a:r>
          </a:p>
          <a:p>
            <a:pPr marL="0" indent="0" eaLnBrk="1" fontAlgn="auto" hangingPunct="1">
              <a:spcAft>
                <a:spcPts val="0"/>
              </a:spcAft>
              <a:buFont typeface="Arial" pitchFamily="34" charset="0"/>
              <a:buNone/>
              <a:defRPr/>
            </a:pPr>
            <a:endParaRPr lang="en-NZ" b="1" dirty="0" smtClean="0">
              <a:solidFill>
                <a:srgbClr val="FF0000"/>
              </a:solidFill>
            </a:endParaRPr>
          </a:p>
          <a:p>
            <a:pPr marL="0" indent="0" eaLnBrk="1" fontAlgn="auto" hangingPunct="1">
              <a:spcAft>
                <a:spcPts val="0"/>
              </a:spcAft>
              <a:buFont typeface="Arial" pitchFamily="34" charset="0"/>
              <a:buNone/>
              <a:defRPr/>
            </a:pPr>
            <a:r>
              <a:rPr lang="en-NZ" b="1" dirty="0">
                <a:solidFill>
                  <a:srgbClr val="FF0000"/>
                </a:solidFill>
              </a:rPr>
              <a:t>Y</a:t>
            </a:r>
          </a:p>
        </p:txBody>
      </p:sp>
    </p:spTree>
    <p:extLst>
      <p:ext uri="{BB962C8B-B14F-4D97-AF65-F5344CB8AC3E}">
        <p14:creationId xmlns:p14="http://schemas.microsoft.com/office/powerpoint/2010/main" val="352461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457200"/>
            <a:ext cx="7772400" cy="838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Rectangle 5"/>
          <p:cNvSpPr/>
          <p:nvPr/>
        </p:nvSpPr>
        <p:spPr>
          <a:xfrm>
            <a:off x="5638800" y="3505200"/>
            <a:ext cx="2514600" cy="30861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p:txBody>
          <a:bodyPr/>
          <a:lstStyle/>
          <a:p>
            <a:pPr algn="ctr"/>
            <a:r>
              <a:rPr lang="en-NZ" dirty="0" smtClean="0"/>
              <a:t>Background to the poet</a:t>
            </a:r>
            <a:endParaRPr lang="en-NZ" dirty="0"/>
          </a:p>
        </p:txBody>
      </p:sp>
      <p:sp>
        <p:nvSpPr>
          <p:cNvPr id="3" name="Content Placeholder 2"/>
          <p:cNvSpPr>
            <a:spLocks noGrp="1"/>
          </p:cNvSpPr>
          <p:nvPr>
            <p:ph idx="1"/>
          </p:nvPr>
        </p:nvSpPr>
        <p:spPr/>
        <p:txBody>
          <a:bodyPr/>
          <a:lstStyle/>
          <a:p>
            <a:r>
              <a:rPr lang="en-NZ" dirty="0"/>
              <a:t>Stephen Spender (1909-1995) mixed with a number of left wing poets while at Oxford, including W. H. Auden, and joined the fight against Franco in the Spanish Civil War. Always interested in human and social concerns, he questioned how poetry could address such issues.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05200"/>
            <a:ext cx="4514242" cy="3086100"/>
          </a:xfrm>
          <a:prstGeom prst="rect">
            <a:avLst/>
          </a:prstGeom>
        </p:spPr>
      </p:pic>
      <p:sp>
        <p:nvSpPr>
          <p:cNvPr id="5" name="TextBox 4"/>
          <p:cNvSpPr txBox="1"/>
          <p:nvPr/>
        </p:nvSpPr>
        <p:spPr>
          <a:xfrm>
            <a:off x="5943600" y="3733800"/>
            <a:ext cx="1752600" cy="2585323"/>
          </a:xfrm>
          <a:prstGeom prst="rect">
            <a:avLst/>
          </a:prstGeom>
          <a:noFill/>
        </p:spPr>
        <p:txBody>
          <a:bodyPr wrap="square" rtlCol="0">
            <a:spAutoFit/>
          </a:bodyPr>
          <a:lstStyle/>
          <a:p>
            <a:r>
              <a:rPr lang="en-NZ" dirty="0" smtClean="0"/>
              <a:t>Conduct your own research about Spender’s biography or work and search for information to enlighten you about the poet and the poem.</a:t>
            </a:r>
            <a:endParaRPr lang="en-NZ" dirty="0"/>
          </a:p>
        </p:txBody>
      </p:sp>
    </p:spTree>
    <p:extLst>
      <p:ext uri="{BB962C8B-B14F-4D97-AF65-F5344CB8AC3E}">
        <p14:creationId xmlns:p14="http://schemas.microsoft.com/office/powerpoint/2010/main" val="2230157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 Parents</a:t>
            </a:r>
            <a:endParaRPr lang="en-NZ" dirty="0"/>
          </a:p>
        </p:txBody>
      </p:sp>
      <p:sp>
        <p:nvSpPr>
          <p:cNvPr id="3" name="Content Placeholder 2"/>
          <p:cNvSpPr>
            <a:spLocks noGrp="1"/>
          </p:cNvSpPr>
          <p:nvPr>
            <p:ph idx="1"/>
          </p:nvPr>
        </p:nvSpPr>
        <p:spPr/>
        <p:txBody>
          <a:bodyPr>
            <a:normAutofit fontScale="92500" lnSpcReduction="10000"/>
          </a:bodyPr>
          <a:lstStyle/>
          <a:p>
            <a:pPr marL="114300" indent="0">
              <a:buNone/>
            </a:pPr>
            <a:r>
              <a:rPr lang="en-NZ" dirty="0" smtClean="0"/>
              <a:t>My parents kept me from children who were rough</a:t>
            </a:r>
          </a:p>
          <a:p>
            <a:pPr marL="114300" indent="0">
              <a:buNone/>
            </a:pPr>
            <a:r>
              <a:rPr lang="en-NZ" dirty="0" smtClean="0"/>
              <a:t>Who threw words like stones and wore torn clothes</a:t>
            </a:r>
          </a:p>
          <a:p>
            <a:pPr marL="114300" indent="0">
              <a:buNone/>
            </a:pPr>
            <a:r>
              <a:rPr lang="en-NZ" dirty="0" smtClean="0"/>
              <a:t>Their thighs showed through rags. They ran in the street</a:t>
            </a:r>
          </a:p>
          <a:p>
            <a:pPr marL="114300" indent="0">
              <a:buNone/>
            </a:pPr>
            <a:r>
              <a:rPr lang="en-NZ" dirty="0" smtClean="0"/>
              <a:t>And climbed cliffs and stripped by the country streams.</a:t>
            </a:r>
          </a:p>
          <a:p>
            <a:pPr marL="114300" indent="0">
              <a:buNone/>
            </a:pPr>
            <a:endParaRPr lang="en-NZ" dirty="0"/>
          </a:p>
          <a:p>
            <a:pPr marL="114300" indent="0">
              <a:buNone/>
            </a:pPr>
            <a:r>
              <a:rPr lang="en-NZ" dirty="0" smtClean="0"/>
              <a:t>I feared more than tigers their muscles like iron</a:t>
            </a:r>
          </a:p>
          <a:p>
            <a:pPr marL="114300" indent="0">
              <a:buNone/>
            </a:pPr>
            <a:r>
              <a:rPr lang="en-NZ" dirty="0" smtClean="0"/>
              <a:t>Their jerking hands and their knees tight on my arms</a:t>
            </a:r>
          </a:p>
          <a:p>
            <a:pPr marL="114300" indent="0">
              <a:buNone/>
            </a:pPr>
            <a:r>
              <a:rPr lang="en-NZ" dirty="0" smtClean="0"/>
              <a:t>I feared the salt coarse pointing of those boys</a:t>
            </a:r>
          </a:p>
          <a:p>
            <a:pPr marL="114300" indent="0">
              <a:buNone/>
            </a:pPr>
            <a:r>
              <a:rPr lang="en-NZ" dirty="0" smtClean="0"/>
              <a:t>Who copied my lisp behind me on the road.</a:t>
            </a:r>
          </a:p>
          <a:p>
            <a:pPr marL="114300" indent="0">
              <a:buNone/>
            </a:pPr>
            <a:endParaRPr lang="en-NZ" dirty="0"/>
          </a:p>
          <a:p>
            <a:pPr marL="114300" indent="0">
              <a:buNone/>
            </a:pPr>
            <a:r>
              <a:rPr lang="en-NZ" dirty="0" smtClean="0"/>
              <a:t>They were lithe, they sprang out behind hedges</a:t>
            </a:r>
          </a:p>
          <a:p>
            <a:pPr marL="114300" indent="0">
              <a:buNone/>
            </a:pPr>
            <a:r>
              <a:rPr lang="en-NZ" dirty="0" smtClean="0"/>
              <a:t>Like dogs to bark at my world. They threw mud</a:t>
            </a:r>
          </a:p>
          <a:p>
            <a:pPr marL="114300" indent="0">
              <a:buNone/>
            </a:pPr>
            <a:r>
              <a:rPr lang="en-NZ" dirty="0" smtClean="0"/>
              <a:t>While I looked the other way, pretending to smile.</a:t>
            </a:r>
          </a:p>
          <a:p>
            <a:pPr marL="114300" indent="0">
              <a:buNone/>
            </a:pPr>
            <a:r>
              <a:rPr lang="en-NZ" dirty="0" smtClean="0"/>
              <a:t>I longed to forgive them but they never smiled.</a:t>
            </a:r>
            <a:endParaRPr lang="en-NZ" dirty="0"/>
          </a:p>
        </p:txBody>
      </p:sp>
    </p:spTree>
    <p:extLst>
      <p:ext uri="{BB962C8B-B14F-4D97-AF65-F5344CB8AC3E}">
        <p14:creationId xmlns:p14="http://schemas.microsoft.com/office/powerpoint/2010/main" val="283049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105400"/>
            <a:ext cx="7467600" cy="1295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a:xfrm>
            <a:off x="457200" y="274638"/>
            <a:ext cx="7620000" cy="715962"/>
          </a:xfrm>
        </p:spPr>
        <p:txBody>
          <a:bodyPr/>
          <a:lstStyle/>
          <a:p>
            <a:r>
              <a:rPr lang="en-NZ" dirty="0" smtClean="0"/>
              <a:t>Summarise the meaning</a:t>
            </a:r>
            <a:endParaRPr lang="en-NZ" dirty="0"/>
          </a:p>
        </p:txBody>
      </p:sp>
      <p:sp>
        <p:nvSpPr>
          <p:cNvPr id="3" name="Content Placeholder 2"/>
          <p:cNvSpPr>
            <a:spLocks noGrp="1"/>
          </p:cNvSpPr>
          <p:nvPr>
            <p:ph idx="1"/>
          </p:nvPr>
        </p:nvSpPr>
        <p:spPr>
          <a:xfrm>
            <a:off x="457200" y="1295400"/>
            <a:ext cx="7620000" cy="5257800"/>
          </a:xfrm>
        </p:spPr>
        <p:txBody>
          <a:bodyPr>
            <a:normAutofit lnSpcReduction="10000"/>
          </a:bodyPr>
          <a:lstStyle/>
          <a:p>
            <a:pPr marL="114300" indent="0">
              <a:buNone/>
            </a:pPr>
            <a:r>
              <a:rPr lang="en-NZ" dirty="0" smtClean="0"/>
              <a:t>Ostensibly, this is a poem about a boy being bullied and about the victim’s response to the other boys.</a:t>
            </a:r>
          </a:p>
          <a:p>
            <a:pPr marL="114300" indent="0">
              <a:buNone/>
            </a:pPr>
            <a:r>
              <a:rPr lang="en-NZ" dirty="0" smtClean="0"/>
              <a:t>What is [literally]  happening in each stanza?</a:t>
            </a:r>
          </a:p>
          <a:p>
            <a:pPr marL="114300" indent="0">
              <a:buNone/>
            </a:pPr>
            <a:r>
              <a:rPr lang="en-NZ" dirty="0" smtClean="0"/>
              <a:t>1.</a:t>
            </a:r>
          </a:p>
          <a:p>
            <a:pPr marL="114300" indent="0">
              <a:buNone/>
            </a:pPr>
            <a:r>
              <a:rPr lang="en-NZ" dirty="0" smtClean="0"/>
              <a:t>2.</a:t>
            </a:r>
          </a:p>
          <a:p>
            <a:pPr marL="114300" indent="0">
              <a:buNone/>
            </a:pPr>
            <a:r>
              <a:rPr lang="en-NZ" dirty="0" smtClean="0"/>
              <a:t>3</a:t>
            </a:r>
            <a:r>
              <a:rPr lang="en-NZ" dirty="0" smtClean="0"/>
              <a:t>.</a:t>
            </a:r>
          </a:p>
          <a:p>
            <a:pPr marL="114300" indent="0">
              <a:buNone/>
            </a:pPr>
            <a:endParaRPr lang="en-NZ" dirty="0" smtClean="0"/>
          </a:p>
          <a:p>
            <a:pPr marL="114300" indent="0">
              <a:buNone/>
            </a:pPr>
            <a:r>
              <a:rPr lang="en-NZ" dirty="0" smtClean="0"/>
              <a:t>Now, what might these ideas represent otherwise? Read between the lines and beyond the text, how do these ideas relate to life?</a:t>
            </a:r>
            <a:endParaRPr lang="en-NZ" dirty="0"/>
          </a:p>
          <a:p>
            <a:pPr marL="114300" indent="0">
              <a:buNone/>
            </a:pPr>
            <a:endParaRPr lang="en-NZ" dirty="0" smtClean="0"/>
          </a:p>
          <a:p>
            <a:pPr marL="114300" indent="0">
              <a:buNone/>
            </a:pPr>
            <a:r>
              <a:rPr lang="en-NZ" dirty="0" smtClean="0"/>
              <a:t>Some versions of the poem have ‘tripping’ in the last line of the first stanza instead of ‘stripping’. What would be the difference between the two? Which do you think suits the poem best?</a:t>
            </a:r>
            <a:endParaRPr lang="en-NZ" dirty="0"/>
          </a:p>
        </p:txBody>
      </p:sp>
    </p:spTree>
    <p:extLst>
      <p:ext uri="{BB962C8B-B14F-4D97-AF65-F5344CB8AC3E}">
        <p14:creationId xmlns:p14="http://schemas.microsoft.com/office/powerpoint/2010/main" val="606992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7924800" cy="1524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a:xfrm>
            <a:off x="457200" y="609600"/>
            <a:ext cx="7620000" cy="1143000"/>
          </a:xfrm>
        </p:spPr>
        <p:txBody>
          <a:bodyPr/>
          <a:lstStyle/>
          <a:p>
            <a:r>
              <a:rPr lang="en-NZ" sz="4800" b="1" dirty="0"/>
              <a:t>The SIFT method to analyse and revise poems.</a:t>
            </a:r>
            <a:br>
              <a:rPr lang="en-NZ" sz="4800" b="1" dirty="0"/>
            </a:br>
            <a:endParaRPr lang="en-NZ" dirty="0"/>
          </a:p>
        </p:txBody>
      </p:sp>
      <p:sp>
        <p:nvSpPr>
          <p:cNvPr id="3" name="Content Placeholder 2"/>
          <p:cNvSpPr>
            <a:spLocks noGrp="1"/>
          </p:cNvSpPr>
          <p:nvPr>
            <p:ph idx="1"/>
          </p:nvPr>
        </p:nvSpPr>
        <p:spPr/>
        <p:txBody>
          <a:bodyPr>
            <a:normAutofit fontScale="85000" lnSpcReduction="20000"/>
          </a:bodyPr>
          <a:lstStyle/>
          <a:p>
            <a:pPr>
              <a:buNone/>
            </a:pPr>
            <a:r>
              <a:rPr lang="en-NZ" b="1" dirty="0"/>
              <a:t> </a:t>
            </a:r>
            <a:endParaRPr lang="en-NZ" dirty="0"/>
          </a:p>
          <a:p>
            <a:pPr>
              <a:buNone/>
            </a:pPr>
            <a:r>
              <a:rPr lang="en-NZ" sz="5200" b="1" dirty="0"/>
              <a:t>S</a:t>
            </a:r>
            <a:r>
              <a:rPr lang="en-NZ" dirty="0"/>
              <a:t>pecify the </a:t>
            </a:r>
            <a:r>
              <a:rPr lang="en-NZ" b="1" dirty="0"/>
              <a:t>s</a:t>
            </a:r>
            <a:r>
              <a:rPr lang="en-NZ" dirty="0"/>
              <a:t>ubject matter and sense of the poem through a brief summary</a:t>
            </a:r>
          </a:p>
          <a:p>
            <a:pPr>
              <a:buNone/>
            </a:pPr>
            <a:r>
              <a:rPr lang="en-NZ" dirty="0"/>
              <a:t> </a:t>
            </a:r>
          </a:p>
          <a:p>
            <a:pPr>
              <a:buNone/>
            </a:pPr>
            <a:r>
              <a:rPr lang="en-NZ" sz="5200" b="1" dirty="0"/>
              <a:t>I</a:t>
            </a:r>
            <a:r>
              <a:rPr lang="en-NZ" dirty="0"/>
              <a:t>nform us of the intention of the poet and his/her main ideas overall</a:t>
            </a:r>
          </a:p>
          <a:p>
            <a:pPr>
              <a:buNone/>
            </a:pPr>
            <a:r>
              <a:rPr lang="en-NZ" dirty="0"/>
              <a:t> </a:t>
            </a:r>
          </a:p>
          <a:p>
            <a:pPr>
              <a:buNone/>
            </a:pPr>
            <a:r>
              <a:rPr lang="en-NZ" sz="4800" b="1" dirty="0"/>
              <a:t>F</a:t>
            </a:r>
            <a:r>
              <a:rPr lang="en-NZ" dirty="0"/>
              <a:t>ocus on the form ( structure/punctuation) and the feelings conveyed ( poet’s attitude/tone used) and how this highlights the main ideas</a:t>
            </a:r>
          </a:p>
          <a:p>
            <a:pPr>
              <a:buNone/>
            </a:pPr>
            <a:r>
              <a:rPr lang="en-NZ" dirty="0"/>
              <a:t> </a:t>
            </a:r>
          </a:p>
          <a:p>
            <a:pPr>
              <a:buNone/>
            </a:pPr>
            <a:r>
              <a:rPr lang="en-NZ" sz="5200" b="1" dirty="0"/>
              <a:t>T</a:t>
            </a:r>
            <a:r>
              <a:rPr lang="en-NZ" dirty="0"/>
              <a:t>ell us about the techniques, imagery and poetic language that show the ways ideas are presented</a:t>
            </a:r>
          </a:p>
          <a:p>
            <a:endParaRPr lang="en-NZ" dirty="0"/>
          </a:p>
        </p:txBody>
      </p:sp>
    </p:spTree>
    <p:extLst>
      <p:ext uri="{BB962C8B-B14F-4D97-AF65-F5344CB8AC3E}">
        <p14:creationId xmlns:p14="http://schemas.microsoft.com/office/powerpoint/2010/main" val="1249116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04800"/>
            <a:ext cx="8001000" cy="7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NZ" dirty="0"/>
          </a:p>
        </p:txBody>
      </p:sp>
      <p:sp>
        <p:nvSpPr>
          <p:cNvPr id="5" name="Oval 4"/>
          <p:cNvSpPr/>
          <p:nvPr/>
        </p:nvSpPr>
        <p:spPr>
          <a:xfrm>
            <a:off x="6419850" y="4832774"/>
            <a:ext cx="2247900" cy="131618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a:xfrm>
            <a:off x="457200" y="274638"/>
            <a:ext cx="7620000" cy="715962"/>
          </a:xfrm>
        </p:spPr>
        <p:txBody>
          <a:bodyPr/>
          <a:lstStyle/>
          <a:p>
            <a:pPr algn="ctr"/>
            <a:r>
              <a:rPr lang="en-NZ" dirty="0" smtClean="0"/>
              <a:t>Close Reading Questions </a:t>
            </a:r>
            <a:endParaRPr lang="en-NZ" dirty="0"/>
          </a:p>
        </p:txBody>
      </p:sp>
      <p:sp>
        <p:nvSpPr>
          <p:cNvPr id="3" name="Content Placeholder 2"/>
          <p:cNvSpPr>
            <a:spLocks noGrp="1"/>
          </p:cNvSpPr>
          <p:nvPr>
            <p:ph idx="1"/>
          </p:nvPr>
        </p:nvSpPr>
        <p:spPr>
          <a:xfrm>
            <a:off x="457200" y="1143000"/>
            <a:ext cx="7620000" cy="5105400"/>
          </a:xfrm>
        </p:spPr>
        <p:txBody>
          <a:bodyPr/>
          <a:lstStyle/>
          <a:p>
            <a:r>
              <a:rPr lang="en-NZ" dirty="0" smtClean="0"/>
              <a:t>Explain why the last 2 lines of the poem are important.</a:t>
            </a:r>
          </a:p>
          <a:p>
            <a:r>
              <a:rPr lang="en-NZ" dirty="0" smtClean="0"/>
              <a:t>Why did the poets use of alliteration show the bullies as lower class kids.</a:t>
            </a:r>
          </a:p>
          <a:p>
            <a:r>
              <a:rPr lang="en-NZ" dirty="0" smtClean="0"/>
              <a:t>Why does the poet use “more than tigers”?</a:t>
            </a:r>
          </a:p>
          <a:p>
            <a:r>
              <a:rPr lang="en-NZ" dirty="0" smtClean="0"/>
              <a:t>How does the poet compare and contrast differences between social classes.</a:t>
            </a:r>
          </a:p>
          <a:p>
            <a:r>
              <a:rPr lang="en-NZ" dirty="0" smtClean="0"/>
              <a:t>What relevance does the title have to the poem?</a:t>
            </a:r>
          </a:p>
          <a:p>
            <a:r>
              <a:rPr lang="en-NZ" dirty="0" smtClean="0"/>
              <a:t>What is the effect of the final line of the reader?</a:t>
            </a:r>
          </a:p>
          <a:p>
            <a:r>
              <a:rPr lang="en-NZ" dirty="0" smtClean="0"/>
              <a:t>What is the effect of the use of the tightly structured stanzas?</a:t>
            </a:r>
          </a:p>
          <a:p>
            <a:r>
              <a:rPr lang="en-NZ" dirty="0" smtClean="0"/>
              <a:t>Identify the poet’s view on his parents?</a:t>
            </a:r>
          </a:p>
          <a:p>
            <a:r>
              <a:rPr lang="en-NZ" dirty="0" smtClean="0"/>
              <a:t>What if the poem followed a rhyme scheme?</a:t>
            </a:r>
          </a:p>
          <a:p>
            <a:r>
              <a:rPr lang="en-NZ" dirty="0" smtClean="0"/>
              <a:t>What if the narrator was part of the lower class?</a:t>
            </a:r>
            <a:endParaRPr lang="en-NZ" dirty="0"/>
          </a:p>
        </p:txBody>
      </p:sp>
      <p:sp>
        <p:nvSpPr>
          <p:cNvPr id="4" name="TextBox 3"/>
          <p:cNvSpPr txBox="1"/>
          <p:nvPr/>
        </p:nvSpPr>
        <p:spPr>
          <a:xfrm>
            <a:off x="6781800" y="5029200"/>
            <a:ext cx="1524000" cy="923330"/>
          </a:xfrm>
          <a:prstGeom prst="rect">
            <a:avLst/>
          </a:prstGeom>
          <a:noFill/>
        </p:spPr>
        <p:txBody>
          <a:bodyPr wrap="square" rtlCol="0">
            <a:spAutoFit/>
          </a:bodyPr>
          <a:lstStyle/>
          <a:p>
            <a:r>
              <a:rPr lang="en-NZ" dirty="0" smtClean="0"/>
              <a:t>Provide evidence for every answer!</a:t>
            </a:r>
            <a:endParaRPr lang="en-NZ" dirty="0"/>
          </a:p>
        </p:txBody>
      </p:sp>
    </p:spTree>
    <p:extLst>
      <p:ext uri="{BB962C8B-B14F-4D97-AF65-F5344CB8AC3E}">
        <p14:creationId xmlns:p14="http://schemas.microsoft.com/office/powerpoint/2010/main" val="2264839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7620000"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p:txBody>
          <a:bodyPr/>
          <a:lstStyle/>
          <a:p>
            <a:pPr algn="ctr"/>
            <a:r>
              <a:rPr lang="en-NZ" dirty="0" smtClean="0"/>
              <a:t>Analysis of the poem</a:t>
            </a:r>
            <a:endParaRPr lang="en-NZ" dirty="0"/>
          </a:p>
        </p:txBody>
      </p:sp>
      <p:sp>
        <p:nvSpPr>
          <p:cNvPr id="3" name="Content Placeholder 2"/>
          <p:cNvSpPr>
            <a:spLocks noGrp="1"/>
          </p:cNvSpPr>
          <p:nvPr>
            <p:ph idx="1"/>
          </p:nvPr>
        </p:nvSpPr>
        <p:spPr/>
        <p:txBody>
          <a:bodyPr>
            <a:normAutofit fontScale="92500" lnSpcReduction="20000"/>
          </a:bodyPr>
          <a:lstStyle/>
          <a:p>
            <a:r>
              <a:rPr lang="en-NZ" dirty="0"/>
              <a:t>The poem ‘My Parents’ touches on a social divide between the comfortable middle class narrator and local working class children. It is a divide of which both sides are keenly aware. On the one side, the narrator’s ‘parents kept me from children who were rough’, while on the other, the children ‘threw mud’ ‘at my world’. </a:t>
            </a:r>
            <a:r>
              <a:rPr lang="en-NZ" b="1" dirty="0" smtClean="0">
                <a:solidFill>
                  <a:srgbClr val="FF0000"/>
                </a:solidFill>
              </a:rPr>
              <a:t>What is Spender suggesting about the co-existence of these two ‘worlds’?</a:t>
            </a:r>
            <a:endParaRPr lang="en-NZ" b="1" dirty="0" smtClean="0">
              <a:solidFill>
                <a:srgbClr val="FF0000"/>
              </a:solidFill>
            </a:endParaRPr>
          </a:p>
          <a:p>
            <a:r>
              <a:rPr lang="en-NZ" dirty="0"/>
              <a:t>At the end of the poem, the narrator and the other children remain apart: ‘I longed to forgive them but they never smiled.’ As the poem develops through its three stanzas, the boy seems to long for more than to offer forgiveness. Spender’s language consistently expresses admiration, even envy, of the other children. Though they are poor, with ‘torn clothes’, they have a vitality that he self-consciously lacks with his ‘lisp’. Note that the verbs applied to them are full of action – ‘threw’, ‘ran’, ‘climbed’, ‘tripped’, ‘sprang’ – while the narrator’s verbs are passive and weak – ‘feared’, ‘looked’, ‘pretending’, ‘longed’. The vigour of the children’s actions is emphasised by their rhythmic placing in the lines. </a:t>
            </a:r>
          </a:p>
        </p:txBody>
      </p:sp>
    </p:spTree>
    <p:extLst>
      <p:ext uri="{BB962C8B-B14F-4D97-AF65-F5344CB8AC3E}">
        <p14:creationId xmlns:p14="http://schemas.microsoft.com/office/powerpoint/2010/main" val="386974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7620000"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p:txBody>
          <a:bodyPr/>
          <a:lstStyle/>
          <a:p>
            <a:pPr algn="ctr"/>
            <a:r>
              <a:rPr lang="en-NZ" dirty="0" smtClean="0"/>
              <a:t>Analysis of the poem</a:t>
            </a:r>
            <a:endParaRPr lang="en-NZ" dirty="0"/>
          </a:p>
        </p:txBody>
      </p:sp>
      <p:sp>
        <p:nvSpPr>
          <p:cNvPr id="3" name="Content Placeholder 2"/>
          <p:cNvSpPr>
            <a:spLocks noGrp="1"/>
          </p:cNvSpPr>
          <p:nvPr>
            <p:ph idx="1"/>
          </p:nvPr>
        </p:nvSpPr>
        <p:spPr/>
        <p:txBody>
          <a:bodyPr/>
          <a:lstStyle/>
          <a:p>
            <a:r>
              <a:rPr lang="en-NZ" dirty="0"/>
              <a:t>The local children have freedom, roaming ‘the street’, ‘cliffs’ and ‘country streams’ and they have physical presence, with ‘thighs’, ‘muscles like iron’ and they are described as ‘lithe’. The reminiscence of childhood shows a community divided by class and education, but also contains a yearning for something missed. </a:t>
            </a:r>
          </a:p>
          <a:p>
            <a:r>
              <a:rPr lang="en-NZ" dirty="0"/>
              <a:t>The title is interesting. The parents are not mentioned after the first words of the poem, so what effect and significance does the choice of title have? </a:t>
            </a:r>
          </a:p>
        </p:txBody>
      </p:sp>
    </p:spTree>
    <p:extLst>
      <p:ext uri="{BB962C8B-B14F-4D97-AF65-F5344CB8AC3E}">
        <p14:creationId xmlns:p14="http://schemas.microsoft.com/office/powerpoint/2010/main" val="40547760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126</TotalTime>
  <Words>1023</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My Parents </vt:lpstr>
      <vt:lpstr>GET FLIRTY!!!</vt:lpstr>
      <vt:lpstr>Background to the poet</vt:lpstr>
      <vt:lpstr>My Parents</vt:lpstr>
      <vt:lpstr>Summarise the meaning</vt:lpstr>
      <vt:lpstr>The SIFT method to analyse and revise poems. </vt:lpstr>
      <vt:lpstr>Close Reading Questions </vt:lpstr>
      <vt:lpstr>Analysis of the poem</vt:lpstr>
      <vt:lpstr>Analysis of the poem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Parents </dc:title>
  <dc:creator>Sally Thompson</dc:creator>
  <cp:lastModifiedBy>Sally Thompson</cp:lastModifiedBy>
  <cp:revision>16</cp:revision>
  <dcterms:created xsi:type="dcterms:W3CDTF">2006-08-16T00:00:00Z</dcterms:created>
  <dcterms:modified xsi:type="dcterms:W3CDTF">2012-03-05T21:49:39Z</dcterms:modified>
</cp:coreProperties>
</file>