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5" r:id="rId4"/>
    <p:sldId id="270" r:id="rId5"/>
    <p:sldId id="258" r:id="rId6"/>
    <p:sldId id="266" r:id="rId7"/>
    <p:sldId id="259" r:id="rId8"/>
    <p:sldId id="271" r:id="rId9"/>
    <p:sldId id="272" r:id="rId10"/>
    <p:sldId id="260" r:id="rId11"/>
    <p:sldId id="261" r:id="rId12"/>
    <p:sldId id="262" r:id="rId13"/>
    <p:sldId id="263" r:id="rId14"/>
    <p:sldId id="264" r:id="rId15"/>
    <p:sldId id="265" r:id="rId16"/>
    <p:sldId id="267" r:id="rId17"/>
    <p:sldId id="268" r:id="rId18"/>
    <p:sldId id="269"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ADE6BF-093C-478E-BF42-0518E788B090}" type="datetimeFigureOut">
              <a:rPr lang="en-NZ" smtClean="0"/>
              <a:t>17/07/2012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53348A8-9DCF-4679-9C3A-B1D09B0C8372}" type="slidenum">
              <a:rPr lang="en-NZ" smtClean="0"/>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ADE6BF-093C-478E-BF42-0518E788B090}" type="datetimeFigureOut">
              <a:rPr lang="en-NZ" smtClean="0"/>
              <a:t>17/07/2012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53348A8-9DCF-4679-9C3A-B1D09B0C8372}"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ADE6BF-093C-478E-BF42-0518E788B090}" type="datetimeFigureOut">
              <a:rPr lang="en-NZ" smtClean="0"/>
              <a:t>17/07/2012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53348A8-9DCF-4679-9C3A-B1D09B0C8372}"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ADE6BF-093C-478E-BF42-0518E788B090}" type="datetimeFigureOut">
              <a:rPr lang="en-NZ" smtClean="0"/>
              <a:t>17/07/2012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53348A8-9DCF-4679-9C3A-B1D09B0C8372}"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ADE6BF-093C-478E-BF42-0518E788B090}" type="datetimeFigureOut">
              <a:rPr lang="en-NZ" smtClean="0"/>
              <a:t>17/07/2012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53348A8-9DCF-4679-9C3A-B1D09B0C8372}" type="slidenum">
              <a:rPr lang="en-NZ" smtClean="0"/>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ADE6BF-093C-478E-BF42-0518E788B090}" type="datetimeFigureOut">
              <a:rPr lang="en-NZ" smtClean="0"/>
              <a:t>17/07/2012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53348A8-9DCF-4679-9C3A-B1D09B0C8372}" type="slidenum">
              <a:rPr lang="en-NZ" smtClean="0"/>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ADE6BF-093C-478E-BF42-0518E788B090}" type="datetimeFigureOut">
              <a:rPr lang="en-NZ" smtClean="0"/>
              <a:t>17/07/2012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A53348A8-9DCF-4679-9C3A-B1D09B0C8372}" type="slidenum">
              <a:rPr lang="en-NZ" smtClean="0"/>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ADE6BF-093C-478E-BF42-0518E788B090}" type="datetimeFigureOut">
              <a:rPr lang="en-NZ" smtClean="0"/>
              <a:t>17/07/2012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A53348A8-9DCF-4679-9C3A-B1D09B0C8372}"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DE6BF-093C-478E-BF42-0518E788B090}" type="datetimeFigureOut">
              <a:rPr lang="en-NZ" smtClean="0"/>
              <a:t>17/07/2012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A53348A8-9DCF-4679-9C3A-B1D09B0C8372}"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ADE6BF-093C-478E-BF42-0518E788B090}" type="datetimeFigureOut">
              <a:rPr lang="en-NZ" smtClean="0"/>
              <a:t>17/07/2012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53348A8-9DCF-4679-9C3A-B1D09B0C8372}" type="slidenum">
              <a:rPr lang="en-NZ" smtClean="0"/>
              <a:t>‹#›</a:t>
            </a:fld>
            <a:endParaRPr lang="en-NZ"/>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2ADE6BF-093C-478E-BF42-0518E788B090}" type="datetimeFigureOut">
              <a:rPr lang="en-NZ" smtClean="0"/>
              <a:t>17/07/2012</a:t>
            </a:fld>
            <a:endParaRPr lang="en-NZ"/>
          </a:p>
        </p:txBody>
      </p:sp>
      <p:sp>
        <p:nvSpPr>
          <p:cNvPr id="9" name="Slide Number Placeholder 8"/>
          <p:cNvSpPr>
            <a:spLocks noGrp="1"/>
          </p:cNvSpPr>
          <p:nvPr>
            <p:ph type="sldNum" sz="quarter" idx="11"/>
          </p:nvPr>
        </p:nvSpPr>
        <p:spPr/>
        <p:txBody>
          <a:bodyPr/>
          <a:lstStyle/>
          <a:p>
            <a:fld id="{A53348A8-9DCF-4679-9C3A-B1D09B0C8372}" type="slidenum">
              <a:rPr lang="en-NZ" smtClean="0"/>
              <a:t>‹#›</a:t>
            </a:fld>
            <a:endParaRPr lang="en-NZ"/>
          </a:p>
        </p:txBody>
      </p:sp>
      <p:sp>
        <p:nvSpPr>
          <p:cNvPr id="10" name="Footer Placeholder 9"/>
          <p:cNvSpPr>
            <a:spLocks noGrp="1"/>
          </p:cNvSpPr>
          <p:nvPr>
            <p:ph type="ftr" sz="quarter" idx="12"/>
          </p:nvPr>
        </p:nvSpPr>
        <p:spPr/>
        <p:txBody>
          <a:bodyPr/>
          <a:lstStyle/>
          <a:p>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53348A8-9DCF-4679-9C3A-B1D09B0C8372}" type="slidenum">
              <a:rPr lang="en-NZ" smtClean="0"/>
              <a:t>‹#›</a:t>
            </a:fld>
            <a:endParaRPr lang="en-N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N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2ADE6BF-093C-478E-BF42-0518E788B090}" type="datetimeFigureOut">
              <a:rPr lang="en-NZ" smtClean="0"/>
              <a:t>17/07/2012</a:t>
            </a:fld>
            <a:endParaRPr lang="en-N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poets.org/whaud" TargetMode="External"/><Relationship Id="rId2" Type="http://schemas.openxmlformats.org/officeDocument/2006/relationships/hyperlink" Target="http://www.poets.org/viewmedia.php/prmMID/15212" TargetMode="External"/><Relationship Id="rId1" Type="http://schemas.openxmlformats.org/officeDocument/2006/relationships/slideLayout" Target="../slideLayouts/slideLayout2.xml"/><Relationship Id="rId5" Type="http://schemas.openxmlformats.org/officeDocument/2006/relationships/hyperlink" Target="http://www.poets.org/splat" TargetMode="External"/><Relationship Id="rId4" Type="http://schemas.openxmlformats.org/officeDocument/2006/relationships/hyperlink" Target="http://www.poets.org/shea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One Art</a:t>
            </a:r>
            <a:endParaRPr lang="en-NZ" dirty="0"/>
          </a:p>
        </p:txBody>
      </p:sp>
      <p:sp>
        <p:nvSpPr>
          <p:cNvPr id="3" name="Subtitle 2"/>
          <p:cNvSpPr>
            <a:spLocks noGrp="1"/>
          </p:cNvSpPr>
          <p:nvPr>
            <p:ph type="subTitle" idx="1"/>
          </p:nvPr>
        </p:nvSpPr>
        <p:spPr/>
        <p:txBody>
          <a:bodyPr/>
          <a:lstStyle/>
          <a:p>
            <a:r>
              <a:rPr lang="en-NZ" dirty="0" smtClean="0"/>
              <a:t>Elizabeth Bishop</a:t>
            </a:r>
            <a:endParaRPr lang="en-NZ" dirty="0"/>
          </a:p>
          <a:p>
            <a:r>
              <a:rPr lang="en-NZ" dirty="0" smtClean="0"/>
              <a:t>(Poem </a:t>
            </a:r>
            <a:r>
              <a:rPr lang="en-NZ" dirty="0"/>
              <a:t>146 in your </a:t>
            </a:r>
            <a:r>
              <a:rPr lang="en-NZ" dirty="0" smtClean="0"/>
              <a:t>booklet)</a:t>
            </a:r>
            <a:endParaRPr lang="en-NZ" dirty="0"/>
          </a:p>
        </p:txBody>
      </p:sp>
    </p:spTree>
    <p:extLst>
      <p:ext uri="{BB962C8B-B14F-4D97-AF65-F5344CB8AC3E}">
        <p14:creationId xmlns:p14="http://schemas.microsoft.com/office/powerpoint/2010/main" val="350880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3600" dirty="0" smtClean="0"/>
              <a:t>First </a:t>
            </a:r>
            <a:r>
              <a:rPr lang="en-NZ" sz="3600" dirty="0" err="1" smtClean="0"/>
              <a:t>Tercet</a:t>
            </a:r>
            <a:r>
              <a:rPr lang="en-NZ" sz="3600" dirty="0" smtClean="0"/>
              <a:t>: “The art of losing isn't hard to master”</a:t>
            </a:r>
            <a:br>
              <a:rPr lang="en-NZ" sz="3600" dirty="0" smtClean="0"/>
            </a:br>
            <a:endParaRPr lang="en-NZ" sz="3600" dirty="0"/>
          </a:p>
        </p:txBody>
      </p:sp>
      <p:sp>
        <p:nvSpPr>
          <p:cNvPr id="3" name="Content Placeholder 2"/>
          <p:cNvSpPr>
            <a:spLocks noGrp="1"/>
          </p:cNvSpPr>
          <p:nvPr>
            <p:ph idx="1"/>
          </p:nvPr>
        </p:nvSpPr>
        <p:spPr/>
        <p:txBody>
          <a:bodyPr>
            <a:normAutofit/>
          </a:bodyPr>
          <a:lstStyle/>
          <a:p>
            <a:endParaRPr lang="en-NZ" dirty="0" smtClean="0"/>
          </a:p>
          <a:p>
            <a:r>
              <a:rPr lang="en-NZ" dirty="0" smtClean="0"/>
              <a:t>The speaker creates a new art by claiming that “losing” is “one art” that “isn’t hard to master.” She follows her claim by asserting that the many things that can be lost are simply intended to be lost. Because of this native intent, losing the things “is no disaster.”</a:t>
            </a:r>
          </a:p>
          <a:p>
            <a:endParaRPr lang="en-NZ" dirty="0" smtClean="0"/>
          </a:p>
          <a:p>
            <a:endParaRPr lang="en-NZ" dirty="0" smtClean="0"/>
          </a:p>
          <a:p>
            <a:endParaRPr lang="en-NZ" dirty="0" smtClean="0"/>
          </a:p>
        </p:txBody>
      </p:sp>
    </p:spTree>
    <p:extLst>
      <p:ext uri="{BB962C8B-B14F-4D97-AF65-F5344CB8AC3E}">
        <p14:creationId xmlns:p14="http://schemas.microsoft.com/office/powerpoint/2010/main" val="1208072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
            </a:r>
            <a:br>
              <a:rPr lang="en-NZ" dirty="0" smtClean="0"/>
            </a:br>
            <a:r>
              <a:rPr lang="en-NZ" sz="4000" dirty="0" smtClean="0"/>
              <a:t>Second </a:t>
            </a:r>
            <a:r>
              <a:rPr lang="en-NZ" sz="4000" dirty="0" err="1" smtClean="0"/>
              <a:t>Tercet</a:t>
            </a:r>
            <a:r>
              <a:rPr lang="en-NZ" sz="4000" dirty="0" smtClean="0"/>
              <a:t>: “Lose something every day. Accept the fluster”</a:t>
            </a:r>
            <a:br>
              <a:rPr lang="en-NZ" sz="4000" dirty="0" smtClean="0"/>
            </a:br>
            <a:endParaRPr lang="en-NZ" sz="4000" dirty="0"/>
          </a:p>
        </p:txBody>
      </p:sp>
      <p:sp>
        <p:nvSpPr>
          <p:cNvPr id="3" name="Content Placeholder 2"/>
          <p:cNvSpPr>
            <a:spLocks noGrp="1"/>
          </p:cNvSpPr>
          <p:nvPr>
            <p:ph idx="1"/>
          </p:nvPr>
        </p:nvSpPr>
        <p:spPr/>
        <p:txBody>
          <a:bodyPr>
            <a:normAutofit/>
          </a:bodyPr>
          <a:lstStyle/>
          <a:p>
            <a:endParaRPr lang="en-NZ" dirty="0" smtClean="0"/>
          </a:p>
          <a:p>
            <a:r>
              <a:rPr lang="en-NZ" dirty="0" smtClean="0"/>
              <a:t>In the second </a:t>
            </a:r>
            <a:r>
              <a:rPr lang="en-NZ" dirty="0" err="1" smtClean="0"/>
              <a:t>tercet</a:t>
            </a:r>
            <a:r>
              <a:rPr lang="en-NZ" dirty="0" smtClean="0"/>
              <a:t>, the speaker tells her listener/student to practice losing things: “Lose something every day.” With their loss, they will learn to “accept the fluster / of lost door keys.” She admits that the loss of keys will cause one to spend “the hour badly.” But such a loss is a mere nuisance, so the listener can agree that losing keys is not a disaster and perhaps “The art of losing isn’t” after all “hard to master.”</a:t>
            </a:r>
          </a:p>
          <a:p>
            <a:endParaRPr lang="en-NZ" dirty="0" smtClean="0"/>
          </a:p>
          <a:p>
            <a:endParaRPr lang="en-NZ" dirty="0" smtClean="0"/>
          </a:p>
        </p:txBody>
      </p:sp>
    </p:spTree>
    <p:extLst>
      <p:ext uri="{BB962C8B-B14F-4D97-AF65-F5344CB8AC3E}">
        <p14:creationId xmlns:p14="http://schemas.microsoft.com/office/powerpoint/2010/main" val="1919137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
            </a:r>
            <a:br>
              <a:rPr lang="en-NZ" dirty="0" smtClean="0"/>
            </a:br>
            <a:r>
              <a:rPr lang="en-NZ" sz="4000" dirty="0" smtClean="0"/>
              <a:t>Third </a:t>
            </a:r>
            <a:r>
              <a:rPr lang="en-NZ" sz="4000" dirty="0" err="1" smtClean="0"/>
              <a:t>Tercet</a:t>
            </a:r>
            <a:r>
              <a:rPr lang="en-NZ" sz="4000" dirty="0" smtClean="0"/>
              <a:t>: “Then practice losing farther, losing faster”</a:t>
            </a:r>
            <a:br>
              <a:rPr lang="en-NZ" sz="4000" dirty="0" smtClean="0"/>
            </a:br>
            <a:endParaRPr lang="en-NZ" sz="4000" dirty="0"/>
          </a:p>
        </p:txBody>
      </p:sp>
      <p:sp>
        <p:nvSpPr>
          <p:cNvPr id="3" name="Content Placeholder 2"/>
          <p:cNvSpPr>
            <a:spLocks noGrp="1"/>
          </p:cNvSpPr>
          <p:nvPr>
            <p:ph idx="1"/>
          </p:nvPr>
        </p:nvSpPr>
        <p:spPr/>
        <p:txBody>
          <a:bodyPr>
            <a:normAutofit/>
          </a:bodyPr>
          <a:lstStyle/>
          <a:p>
            <a:endParaRPr lang="en-NZ" dirty="0" smtClean="0"/>
          </a:p>
          <a:p>
            <a:r>
              <a:rPr lang="en-NZ" dirty="0" smtClean="0"/>
              <a:t>Continuing her instruction in losing things, the speaker advises her listener/student to expand the practice by “losing farther, losing faster.” She then suggests things that the student practice losing “farther” and “faster”: “places, and names, and where it was you meant / to travel.” These things obviously present a more grave loss than the loss of door keys. But with practice the student will realize that losing even these things “will bring [no] disaster.”</a:t>
            </a:r>
          </a:p>
          <a:p>
            <a:endParaRPr lang="en-NZ" dirty="0" smtClean="0"/>
          </a:p>
          <a:p>
            <a:endParaRPr lang="en-NZ" dirty="0" smtClean="0"/>
          </a:p>
        </p:txBody>
      </p:sp>
    </p:spTree>
    <p:extLst>
      <p:ext uri="{BB962C8B-B14F-4D97-AF65-F5344CB8AC3E}">
        <p14:creationId xmlns:p14="http://schemas.microsoft.com/office/powerpoint/2010/main" val="3757261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
            </a:r>
            <a:br>
              <a:rPr lang="en-NZ" dirty="0" smtClean="0"/>
            </a:br>
            <a:r>
              <a:rPr lang="en-NZ" sz="4000" dirty="0" smtClean="0"/>
              <a:t>Fourth </a:t>
            </a:r>
            <a:r>
              <a:rPr lang="en-NZ" sz="4000" dirty="0" err="1" smtClean="0"/>
              <a:t>Tercet</a:t>
            </a:r>
            <a:r>
              <a:rPr lang="en-NZ" sz="4000" dirty="0" smtClean="0"/>
              <a:t>: “I lost my mother's watch. And look! my last, or”</a:t>
            </a:r>
            <a:br>
              <a:rPr lang="en-NZ" sz="4000" dirty="0" smtClean="0"/>
            </a:br>
            <a:endParaRPr lang="en-NZ" sz="4000" dirty="0"/>
          </a:p>
        </p:txBody>
      </p:sp>
      <p:sp>
        <p:nvSpPr>
          <p:cNvPr id="3" name="Content Placeholder 2"/>
          <p:cNvSpPr>
            <a:spLocks noGrp="1"/>
          </p:cNvSpPr>
          <p:nvPr>
            <p:ph idx="1"/>
          </p:nvPr>
        </p:nvSpPr>
        <p:spPr/>
        <p:txBody>
          <a:bodyPr>
            <a:normAutofit/>
          </a:bodyPr>
          <a:lstStyle/>
          <a:p>
            <a:endParaRPr lang="en-NZ" dirty="0" smtClean="0"/>
          </a:p>
          <a:p>
            <a:r>
              <a:rPr lang="en-NZ" dirty="0" smtClean="0"/>
              <a:t>The speaker then turns to the things she has lost: she lost her “mother’s watch”—losing an heirloom would naturally cause great pain, as well as losing the “three loved houses,” but with practice of the “art of losing,” that pain can be diminished.</a:t>
            </a:r>
          </a:p>
          <a:p>
            <a:endParaRPr lang="en-NZ" dirty="0" smtClean="0"/>
          </a:p>
          <a:p>
            <a:endParaRPr lang="en-NZ" dirty="0" smtClean="0"/>
          </a:p>
        </p:txBody>
      </p:sp>
    </p:spTree>
    <p:extLst>
      <p:ext uri="{BB962C8B-B14F-4D97-AF65-F5344CB8AC3E}">
        <p14:creationId xmlns:p14="http://schemas.microsoft.com/office/powerpoint/2010/main" val="3483770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
            </a:r>
            <a:br>
              <a:rPr lang="en-NZ" dirty="0" smtClean="0"/>
            </a:br>
            <a:r>
              <a:rPr lang="en-NZ" sz="4000" dirty="0" smtClean="0"/>
              <a:t>Fifth </a:t>
            </a:r>
            <a:r>
              <a:rPr lang="en-NZ" sz="4000" dirty="0" err="1" smtClean="0"/>
              <a:t>Tercet</a:t>
            </a:r>
            <a:r>
              <a:rPr lang="en-NZ" sz="4000" dirty="0" smtClean="0"/>
              <a:t>: “I lost two cities, lovely ones. And, vaster”</a:t>
            </a:r>
            <a:br>
              <a:rPr lang="en-NZ" sz="4000" dirty="0" smtClean="0"/>
            </a:br>
            <a:endParaRPr lang="en-NZ" sz="4000" dirty="0"/>
          </a:p>
        </p:txBody>
      </p:sp>
      <p:sp>
        <p:nvSpPr>
          <p:cNvPr id="3" name="Content Placeholder 2"/>
          <p:cNvSpPr>
            <a:spLocks noGrp="1"/>
          </p:cNvSpPr>
          <p:nvPr>
            <p:ph idx="1"/>
          </p:nvPr>
        </p:nvSpPr>
        <p:spPr/>
        <p:txBody>
          <a:bodyPr>
            <a:normAutofit/>
          </a:bodyPr>
          <a:lstStyle/>
          <a:p>
            <a:endParaRPr lang="en-NZ" dirty="0" smtClean="0"/>
          </a:p>
          <a:p>
            <a:r>
              <a:rPr lang="en-NZ" dirty="0" smtClean="0"/>
              <a:t>The speaker then lists further things she has personally lost: “two cities,” “some realms,” “two rivers,” and “a continent.” Of course, she is speaking figuratively here. She did not literally own cities, rivers, and a continent. She means that she no longer has a relationship with these places. Still their loss, because of her diligent practice, is not “a disaster.”</a:t>
            </a:r>
          </a:p>
          <a:p>
            <a:endParaRPr lang="en-NZ" dirty="0" smtClean="0"/>
          </a:p>
          <a:p>
            <a:endParaRPr lang="en-NZ" dirty="0" smtClean="0"/>
          </a:p>
        </p:txBody>
      </p:sp>
    </p:spTree>
    <p:extLst>
      <p:ext uri="{BB962C8B-B14F-4D97-AF65-F5344CB8AC3E}">
        <p14:creationId xmlns:p14="http://schemas.microsoft.com/office/powerpoint/2010/main" val="1034152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
            </a:r>
            <a:br>
              <a:rPr lang="en-NZ" dirty="0" smtClean="0"/>
            </a:br>
            <a:r>
              <a:rPr lang="en-NZ" sz="4000" dirty="0" smtClean="0"/>
              <a:t>Quatrain: “--Even losing you (the joking voice, a gesture”</a:t>
            </a:r>
            <a:br>
              <a:rPr lang="en-NZ" sz="4000" dirty="0" smtClean="0"/>
            </a:br>
            <a:endParaRPr lang="en-NZ" sz="4000" dirty="0"/>
          </a:p>
        </p:txBody>
      </p:sp>
      <p:sp>
        <p:nvSpPr>
          <p:cNvPr id="3" name="Content Placeholder 2"/>
          <p:cNvSpPr>
            <a:spLocks noGrp="1"/>
          </p:cNvSpPr>
          <p:nvPr>
            <p:ph idx="1"/>
          </p:nvPr>
        </p:nvSpPr>
        <p:spPr>
          <a:xfrm>
            <a:off x="457200" y="1600200"/>
            <a:ext cx="8435280" cy="5069160"/>
          </a:xfrm>
        </p:spPr>
        <p:txBody>
          <a:bodyPr>
            <a:normAutofit/>
          </a:bodyPr>
          <a:lstStyle/>
          <a:p>
            <a:endParaRPr lang="en-NZ" dirty="0" smtClean="0"/>
          </a:p>
          <a:p>
            <a:r>
              <a:rPr lang="en-NZ" dirty="0" smtClean="0"/>
              <a:t>In the quatrain, the reader learns that the speaker has been addressing a lost love. She has lost someone for whom she cared deeply, someone who had “a joking voice” which held “a gesture” she adored in that person’s personality.</a:t>
            </a:r>
          </a:p>
          <a:p>
            <a:endParaRPr lang="en-NZ" dirty="0" smtClean="0"/>
          </a:p>
          <a:p>
            <a:r>
              <a:rPr lang="en-NZ" dirty="0" smtClean="0"/>
              <a:t>Still again, she insists that because “losing” is just one art and one that can be perfected, losing her beloved has been mastered just as losing other things has been.</a:t>
            </a:r>
          </a:p>
          <a:p>
            <a:endParaRPr lang="en-NZ" dirty="0" smtClean="0"/>
          </a:p>
          <a:p>
            <a:r>
              <a:rPr lang="en-NZ" dirty="0" smtClean="0"/>
              <a:t>But she stumbles in writing the last line; she has to command her self to say that losing her lover just seems like a disaster—(Write it!)—because she clearly feels that that loss is, in fact, a disaster.</a:t>
            </a:r>
          </a:p>
        </p:txBody>
      </p:sp>
    </p:spTree>
    <p:extLst>
      <p:ext uri="{BB962C8B-B14F-4D97-AF65-F5344CB8AC3E}">
        <p14:creationId xmlns:p14="http://schemas.microsoft.com/office/powerpoint/2010/main" val="180837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sz="2800" dirty="0"/>
              <a:t>Here is another, much lighter villanelle by a more contemporary poet, Sondra Ball. Her subject is the villanelle itself, and the form is strictly adhered to, though she does allow herself some irregular rhymes: </a:t>
            </a:r>
          </a:p>
        </p:txBody>
      </p:sp>
      <p:sp>
        <p:nvSpPr>
          <p:cNvPr id="2" name="Content Placeholder 1"/>
          <p:cNvSpPr>
            <a:spLocks noGrp="1"/>
          </p:cNvSpPr>
          <p:nvPr>
            <p:ph sz="half" idx="1"/>
          </p:nvPr>
        </p:nvSpPr>
        <p:spPr>
          <a:xfrm>
            <a:off x="683568" y="2564904"/>
            <a:ext cx="3803904" cy="3877056"/>
          </a:xfrm>
        </p:spPr>
        <p:txBody>
          <a:bodyPr>
            <a:normAutofit fontScale="62500" lnSpcReduction="20000"/>
          </a:bodyPr>
          <a:lstStyle/>
          <a:p>
            <a:pPr marL="0" indent="0">
              <a:buNone/>
            </a:pPr>
            <a:r>
              <a:rPr lang="en-NZ" dirty="0" smtClean="0"/>
              <a:t>Musical </a:t>
            </a:r>
            <a:r>
              <a:rPr lang="en-NZ" dirty="0"/>
              <a:t>and sweet, the villanelle,</a:t>
            </a:r>
            <a:br>
              <a:rPr lang="en-NZ" dirty="0"/>
            </a:br>
            <a:r>
              <a:rPr lang="en-NZ" dirty="0"/>
              <a:t>like light reflected in a gentle rhyme,</a:t>
            </a:r>
            <a:br>
              <a:rPr lang="en-NZ" dirty="0"/>
            </a:br>
            <a:r>
              <a:rPr lang="en-NZ" dirty="0"/>
              <a:t>moves to the ringing of a silver bell, </a:t>
            </a:r>
            <a:endParaRPr lang="en-NZ" dirty="0" smtClean="0"/>
          </a:p>
          <a:p>
            <a:pPr marL="0" indent="0">
              <a:buNone/>
            </a:pPr>
            <a:endParaRPr lang="en-NZ" dirty="0"/>
          </a:p>
          <a:p>
            <a:pPr marL="0" indent="0">
              <a:buNone/>
            </a:pPr>
            <a:r>
              <a:rPr lang="en-NZ" dirty="0" smtClean="0"/>
              <a:t>its </a:t>
            </a:r>
            <a:r>
              <a:rPr lang="en-NZ" dirty="0"/>
              <a:t>form creating soft and tender spells.</a:t>
            </a:r>
            <a:br>
              <a:rPr lang="en-NZ" dirty="0"/>
            </a:br>
            <a:r>
              <a:rPr lang="en-NZ" dirty="0" smtClean="0"/>
              <a:t>Like </a:t>
            </a:r>
            <a:r>
              <a:rPr lang="en-NZ" dirty="0"/>
              <a:t>the singing of distant silver chimes,</a:t>
            </a:r>
            <a:br>
              <a:rPr lang="en-NZ" dirty="0"/>
            </a:br>
            <a:r>
              <a:rPr lang="en-NZ" dirty="0"/>
              <a:t>musical and sweet, the villanelle </a:t>
            </a:r>
          </a:p>
          <a:p>
            <a:pPr marL="0" indent="0">
              <a:buNone/>
            </a:pPr>
            <a:endParaRPr lang="en-NZ" dirty="0" smtClean="0"/>
          </a:p>
          <a:p>
            <a:pPr marL="0" indent="0">
              <a:buNone/>
            </a:pPr>
            <a:r>
              <a:rPr lang="en-NZ" dirty="0" smtClean="0"/>
              <a:t>flows </a:t>
            </a:r>
            <a:r>
              <a:rPr lang="en-NZ" dirty="0"/>
              <a:t>through the heart, and builds a magic spell</a:t>
            </a:r>
            <a:br>
              <a:rPr lang="en-NZ" dirty="0"/>
            </a:br>
            <a:r>
              <a:rPr lang="en-NZ" dirty="0" smtClean="0"/>
              <a:t>from </a:t>
            </a:r>
            <a:r>
              <a:rPr lang="en-NZ" dirty="0"/>
              <a:t>sunlight and from shadows, and, sublime,</a:t>
            </a:r>
            <a:br>
              <a:rPr lang="en-NZ" dirty="0"/>
            </a:br>
            <a:r>
              <a:rPr lang="en-NZ" dirty="0"/>
              <a:t>moves to the ringing of a silver bell. </a:t>
            </a:r>
          </a:p>
          <a:p>
            <a:pPr marL="0" indent="0">
              <a:buNone/>
            </a:pPr>
            <a:endParaRPr lang="en-NZ" dirty="0" smtClean="0"/>
          </a:p>
          <a:p>
            <a:pPr marL="0" indent="0">
              <a:buNone/>
            </a:pPr>
            <a:endParaRPr lang="en-NZ" dirty="0"/>
          </a:p>
          <a:p>
            <a:pPr marL="0" indent="0">
              <a:buNone/>
            </a:pPr>
            <a:endParaRPr lang="en-NZ" dirty="0"/>
          </a:p>
        </p:txBody>
      </p:sp>
      <p:sp>
        <p:nvSpPr>
          <p:cNvPr id="4" name="Content Placeholder 3"/>
          <p:cNvSpPr>
            <a:spLocks noGrp="1"/>
          </p:cNvSpPr>
          <p:nvPr>
            <p:ph sz="half" idx="2"/>
          </p:nvPr>
        </p:nvSpPr>
        <p:spPr>
          <a:xfrm>
            <a:off x="4644008" y="2564904"/>
            <a:ext cx="3803904" cy="3877056"/>
          </a:xfrm>
        </p:spPr>
        <p:txBody>
          <a:bodyPr>
            <a:normAutofit fontScale="62500" lnSpcReduction="20000"/>
          </a:bodyPr>
          <a:lstStyle/>
          <a:p>
            <a:pPr marL="0" indent="0">
              <a:buNone/>
            </a:pPr>
            <a:r>
              <a:rPr lang="en-NZ" dirty="0"/>
              <a:t>It never arcs into the sharp loud yell</a:t>
            </a:r>
            <a:br>
              <a:rPr lang="en-NZ" dirty="0"/>
            </a:br>
            <a:r>
              <a:rPr lang="en-NZ" dirty="0"/>
              <a:t>of vast pipe organs. Soft its climb.</a:t>
            </a:r>
            <a:br>
              <a:rPr lang="en-NZ" dirty="0"/>
            </a:br>
            <a:r>
              <a:rPr lang="en-NZ" dirty="0"/>
              <a:t>Musical and sweet, the villanelle, </a:t>
            </a:r>
          </a:p>
          <a:p>
            <a:pPr marL="0" indent="0">
              <a:buNone/>
            </a:pPr>
            <a:endParaRPr lang="en-NZ" dirty="0"/>
          </a:p>
          <a:p>
            <a:pPr marL="0" indent="0">
              <a:buNone/>
            </a:pPr>
            <a:r>
              <a:rPr lang="en-NZ" dirty="0"/>
              <a:t>like a tiny and translucent shell</a:t>
            </a:r>
            <a:br>
              <a:rPr lang="en-NZ" dirty="0"/>
            </a:br>
            <a:r>
              <a:rPr lang="en-NZ" dirty="0"/>
              <a:t>catching sunlight in the summer time,</a:t>
            </a:r>
            <a:br>
              <a:rPr lang="en-NZ" dirty="0"/>
            </a:br>
            <a:r>
              <a:rPr lang="en-NZ" dirty="0"/>
              <a:t>moves to the ringing of a silver bell. </a:t>
            </a:r>
          </a:p>
          <a:p>
            <a:pPr marL="0" indent="0">
              <a:buNone/>
            </a:pPr>
            <a:endParaRPr lang="en-NZ" dirty="0"/>
          </a:p>
          <a:p>
            <a:pPr marL="0" indent="0">
              <a:buNone/>
            </a:pPr>
            <a:r>
              <a:rPr lang="en-NZ" dirty="0"/>
              <a:t>Soft and gentle, tender and so frail,</a:t>
            </a:r>
            <a:br>
              <a:rPr lang="en-NZ" dirty="0"/>
            </a:br>
            <a:r>
              <a:rPr lang="en-NZ" dirty="0"/>
              <a:t>like light pouring through petals of the lime,</a:t>
            </a:r>
            <a:br>
              <a:rPr lang="en-NZ" dirty="0"/>
            </a:br>
            <a:r>
              <a:rPr lang="en-NZ" dirty="0"/>
              <a:t>musical and sweet, the villanelle</a:t>
            </a:r>
            <a:br>
              <a:rPr lang="en-NZ" dirty="0"/>
            </a:br>
            <a:r>
              <a:rPr lang="en-NZ" dirty="0"/>
              <a:t>moves to the ringing of a silver bell. </a:t>
            </a:r>
          </a:p>
          <a:p>
            <a:pPr marL="0" indent="0">
              <a:buNone/>
            </a:pPr>
            <a:endParaRPr lang="en-NZ" dirty="0"/>
          </a:p>
        </p:txBody>
      </p:sp>
    </p:spTree>
    <p:extLst>
      <p:ext uri="{BB962C8B-B14F-4D97-AF65-F5344CB8AC3E}">
        <p14:creationId xmlns:p14="http://schemas.microsoft.com/office/powerpoint/2010/main" val="542415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sz="2000" dirty="0"/>
              <a:t>This hardy and flexible poetic form has had a resurgence in the last hundred years. Probably the best of the poems produced during this time is </a:t>
            </a:r>
            <a:r>
              <a:rPr lang="en-NZ" sz="2000" b="1" dirty="0"/>
              <a:t>Dylan Thomas's </a:t>
            </a:r>
            <a:r>
              <a:rPr lang="en-NZ" sz="2000" dirty="0"/>
              <a:t>reflection on the death of his father, </a:t>
            </a:r>
            <a:r>
              <a:rPr lang="en-NZ" sz="2000" b="1" i="1" dirty="0"/>
              <a:t>Do Not Go Gentle into That Good Night</a:t>
            </a:r>
            <a:r>
              <a:rPr lang="en-NZ" sz="2000" i="1" dirty="0"/>
              <a:t>.</a:t>
            </a:r>
            <a:r>
              <a:rPr lang="en-NZ" sz="2000" dirty="0"/>
              <a:t> And for good measure it's probably one of the best poems of the twentieth century of any kind, period: </a:t>
            </a:r>
          </a:p>
        </p:txBody>
      </p:sp>
      <p:sp>
        <p:nvSpPr>
          <p:cNvPr id="2" name="Content Placeholder 1"/>
          <p:cNvSpPr>
            <a:spLocks noGrp="1"/>
          </p:cNvSpPr>
          <p:nvPr>
            <p:ph sz="half" idx="1"/>
          </p:nvPr>
        </p:nvSpPr>
        <p:spPr/>
        <p:txBody>
          <a:bodyPr>
            <a:normAutofit fontScale="55000" lnSpcReduction="20000"/>
          </a:bodyPr>
          <a:lstStyle/>
          <a:p>
            <a:pPr marL="0" indent="0">
              <a:buNone/>
            </a:pPr>
            <a:endParaRPr lang="en-NZ" dirty="0"/>
          </a:p>
          <a:p>
            <a:pPr marL="0" indent="0">
              <a:buNone/>
            </a:pPr>
            <a:r>
              <a:rPr lang="en-NZ" dirty="0"/>
              <a:t>Do not go gentle into that good night,</a:t>
            </a:r>
            <a:br>
              <a:rPr lang="en-NZ" dirty="0"/>
            </a:br>
            <a:r>
              <a:rPr lang="en-NZ" dirty="0"/>
              <a:t>Old age should burn and rave at close of day;</a:t>
            </a:r>
            <a:br>
              <a:rPr lang="en-NZ" dirty="0"/>
            </a:br>
            <a:r>
              <a:rPr lang="en-NZ" dirty="0"/>
              <a:t>Rage, rage, against the dying of the light. </a:t>
            </a:r>
            <a:endParaRPr lang="en-NZ" dirty="0" smtClean="0"/>
          </a:p>
          <a:p>
            <a:pPr marL="0" indent="0">
              <a:buNone/>
            </a:pPr>
            <a:endParaRPr lang="en-NZ" dirty="0"/>
          </a:p>
          <a:p>
            <a:pPr marL="0" indent="0">
              <a:buNone/>
            </a:pPr>
            <a:r>
              <a:rPr lang="en-NZ" dirty="0" smtClean="0"/>
              <a:t>Though </a:t>
            </a:r>
            <a:r>
              <a:rPr lang="en-NZ" dirty="0"/>
              <a:t>Wise men at their end know dark is right,</a:t>
            </a:r>
            <a:br>
              <a:rPr lang="en-NZ" dirty="0"/>
            </a:br>
            <a:r>
              <a:rPr lang="en-NZ" dirty="0"/>
              <a:t>Because their words had forked no lightning they</a:t>
            </a:r>
            <a:br>
              <a:rPr lang="en-NZ" dirty="0"/>
            </a:br>
            <a:r>
              <a:rPr lang="en-NZ" dirty="0"/>
              <a:t>Do not go gentle into that good night. </a:t>
            </a:r>
          </a:p>
          <a:p>
            <a:pPr marL="0" indent="0">
              <a:buNone/>
            </a:pPr>
            <a:endParaRPr lang="en-NZ" dirty="0" smtClean="0"/>
          </a:p>
          <a:p>
            <a:pPr marL="0" indent="0">
              <a:buNone/>
            </a:pPr>
            <a:r>
              <a:rPr lang="en-NZ" dirty="0" smtClean="0"/>
              <a:t>Good </a:t>
            </a:r>
            <a:r>
              <a:rPr lang="en-NZ" dirty="0"/>
              <a:t>men, the last wave by, crying how bright</a:t>
            </a:r>
            <a:br>
              <a:rPr lang="en-NZ" dirty="0"/>
            </a:br>
            <a:r>
              <a:rPr lang="en-NZ" dirty="0"/>
              <a:t>Their frail deeds might have danced in a green bay,</a:t>
            </a:r>
            <a:br>
              <a:rPr lang="en-NZ" dirty="0"/>
            </a:br>
            <a:r>
              <a:rPr lang="en-NZ" dirty="0"/>
              <a:t>Rage, rage against the dying of the light. </a:t>
            </a:r>
          </a:p>
          <a:p>
            <a:pPr marL="0" indent="0">
              <a:buNone/>
            </a:pPr>
            <a:endParaRPr lang="en-NZ" dirty="0" smtClean="0"/>
          </a:p>
          <a:p>
            <a:pPr marL="0" indent="0">
              <a:buNone/>
            </a:pPr>
            <a:endParaRPr lang="en-NZ" dirty="0"/>
          </a:p>
        </p:txBody>
      </p:sp>
      <p:sp>
        <p:nvSpPr>
          <p:cNvPr id="4" name="Content Placeholder 3"/>
          <p:cNvSpPr>
            <a:spLocks noGrp="1"/>
          </p:cNvSpPr>
          <p:nvPr>
            <p:ph sz="half" idx="2"/>
          </p:nvPr>
        </p:nvSpPr>
        <p:spPr/>
        <p:txBody>
          <a:bodyPr>
            <a:normAutofit fontScale="55000" lnSpcReduction="20000"/>
          </a:bodyPr>
          <a:lstStyle/>
          <a:p>
            <a:pPr marL="0" indent="0">
              <a:buNone/>
            </a:pPr>
            <a:r>
              <a:rPr lang="en-NZ" dirty="0"/>
              <a:t>Wild men who caught and sang the sun in flight,</a:t>
            </a:r>
            <a:br>
              <a:rPr lang="en-NZ" dirty="0"/>
            </a:br>
            <a:r>
              <a:rPr lang="en-NZ" dirty="0"/>
              <a:t>And learn, too late, they grieved it on its way,</a:t>
            </a:r>
            <a:br>
              <a:rPr lang="en-NZ" dirty="0"/>
            </a:br>
            <a:r>
              <a:rPr lang="en-NZ" dirty="0"/>
              <a:t>Do not go gentle into that good night. </a:t>
            </a:r>
          </a:p>
          <a:p>
            <a:pPr marL="0" indent="0">
              <a:buNone/>
            </a:pPr>
            <a:endParaRPr lang="en-NZ" dirty="0"/>
          </a:p>
          <a:p>
            <a:pPr marL="0" indent="0">
              <a:buNone/>
            </a:pPr>
            <a:r>
              <a:rPr lang="en-NZ" dirty="0"/>
              <a:t>Grave men, near death, who see with blinding sight</a:t>
            </a:r>
            <a:br>
              <a:rPr lang="en-NZ" dirty="0"/>
            </a:br>
            <a:r>
              <a:rPr lang="en-NZ" dirty="0"/>
              <a:t>Blind eyes could blaze like meteors and be gay,</a:t>
            </a:r>
            <a:br>
              <a:rPr lang="en-NZ" dirty="0"/>
            </a:br>
            <a:r>
              <a:rPr lang="en-NZ" dirty="0"/>
              <a:t>Rage, rage against the dying of the light. </a:t>
            </a:r>
          </a:p>
          <a:p>
            <a:pPr marL="0" indent="0">
              <a:buNone/>
            </a:pPr>
            <a:endParaRPr lang="en-NZ" dirty="0"/>
          </a:p>
          <a:p>
            <a:pPr marL="0" indent="0">
              <a:buNone/>
            </a:pPr>
            <a:r>
              <a:rPr lang="en-NZ" dirty="0"/>
              <a:t>And you, my father, there on the sad height,</a:t>
            </a:r>
            <a:br>
              <a:rPr lang="en-NZ" dirty="0"/>
            </a:br>
            <a:r>
              <a:rPr lang="en-NZ" dirty="0"/>
              <a:t>Curse, bless me now with your fierce tears, I pray.</a:t>
            </a:r>
            <a:br>
              <a:rPr lang="en-NZ" dirty="0"/>
            </a:br>
            <a:r>
              <a:rPr lang="en-NZ" dirty="0"/>
              <a:t>Do not go gentle into that good night.</a:t>
            </a:r>
            <a:br>
              <a:rPr lang="en-NZ" dirty="0"/>
            </a:br>
            <a:r>
              <a:rPr lang="en-NZ" dirty="0"/>
              <a:t>Rage, rage against the dying of the light. </a:t>
            </a:r>
          </a:p>
          <a:p>
            <a:pPr marL="0" indent="0">
              <a:buNone/>
            </a:pPr>
            <a:endParaRPr lang="en-NZ" dirty="0"/>
          </a:p>
        </p:txBody>
      </p:sp>
    </p:spTree>
    <p:extLst>
      <p:ext uri="{BB962C8B-B14F-4D97-AF65-F5344CB8AC3E}">
        <p14:creationId xmlns:p14="http://schemas.microsoft.com/office/powerpoint/2010/main" val="3560069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NZ"/>
          </a:p>
        </p:txBody>
      </p:sp>
      <p:sp>
        <p:nvSpPr>
          <p:cNvPr id="2" name="Content Placeholder 1"/>
          <p:cNvSpPr>
            <a:spLocks noGrp="1"/>
          </p:cNvSpPr>
          <p:nvPr>
            <p:ph idx="1"/>
          </p:nvPr>
        </p:nvSpPr>
        <p:spPr/>
        <p:txBody>
          <a:bodyPr/>
          <a:lstStyle/>
          <a:p>
            <a:r>
              <a:rPr lang="en-NZ" dirty="0"/>
              <a:t>Contemporary poets have not limited themselves to the pastoral themes originally expressed by the free-form villanelles of the Renaissance, and have loosened the fixed form to allow variations on the refrains. Elizabeth Bishop’s </a:t>
            </a:r>
            <a:r>
              <a:rPr lang="en-NZ" dirty="0">
                <a:hlinkClick r:id="rId2" action="ppaction://hlinkfile"/>
              </a:rPr>
              <a:t>"One Art"</a:t>
            </a:r>
            <a:r>
              <a:rPr lang="en-NZ" dirty="0"/>
              <a:t> is another well-known example; other poets who have penned villanelles include </a:t>
            </a:r>
            <a:r>
              <a:rPr lang="en-NZ" dirty="0">
                <a:hlinkClick r:id="rId3" action="ppaction://hlinkfile"/>
              </a:rPr>
              <a:t>W. H. Auden</a:t>
            </a:r>
            <a:r>
              <a:rPr lang="en-NZ" dirty="0"/>
              <a:t>, Oscar Wilde, </a:t>
            </a:r>
            <a:r>
              <a:rPr lang="en-NZ" dirty="0">
                <a:hlinkClick r:id="rId4" action="ppaction://hlinkfile"/>
              </a:rPr>
              <a:t>Seamus </a:t>
            </a:r>
            <a:r>
              <a:rPr lang="en-NZ" dirty="0" err="1">
                <a:hlinkClick r:id="rId4" action="ppaction://hlinkfile"/>
              </a:rPr>
              <a:t>Heany</a:t>
            </a:r>
            <a:r>
              <a:rPr lang="en-NZ" dirty="0"/>
              <a:t>, David Shapiro, and </a:t>
            </a:r>
            <a:r>
              <a:rPr lang="en-NZ" dirty="0">
                <a:hlinkClick r:id="rId5" action="ppaction://hlinkfile"/>
              </a:rPr>
              <a:t>Sylvia Plath</a:t>
            </a:r>
            <a:r>
              <a:rPr lang="en-NZ" dirty="0"/>
              <a:t>. </a:t>
            </a:r>
          </a:p>
          <a:p>
            <a:endParaRPr lang="en-NZ" dirty="0"/>
          </a:p>
        </p:txBody>
      </p:sp>
    </p:spTree>
    <p:extLst>
      <p:ext uri="{BB962C8B-B14F-4D97-AF65-F5344CB8AC3E}">
        <p14:creationId xmlns:p14="http://schemas.microsoft.com/office/powerpoint/2010/main" val="134911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dirty="0" smtClean="0"/>
              <a:t>Essay</a:t>
            </a:r>
            <a:endParaRPr lang="en-NZ" dirty="0"/>
          </a:p>
        </p:txBody>
      </p:sp>
      <p:sp>
        <p:nvSpPr>
          <p:cNvPr id="2" name="Content Placeholder 1"/>
          <p:cNvSpPr>
            <a:spLocks noGrp="1"/>
          </p:cNvSpPr>
          <p:nvPr>
            <p:ph idx="1"/>
          </p:nvPr>
        </p:nvSpPr>
        <p:spPr/>
        <p:txBody>
          <a:bodyPr/>
          <a:lstStyle/>
          <a:p>
            <a:r>
              <a:rPr lang="en-NZ" dirty="0" smtClean="0"/>
              <a:t>Bishop chooses a rigid form of poetry to present her grief at losing a loved one.</a:t>
            </a:r>
            <a:endParaRPr lang="en-NZ" dirty="0"/>
          </a:p>
        </p:txBody>
      </p:sp>
    </p:spTree>
    <p:extLst>
      <p:ext uri="{BB962C8B-B14F-4D97-AF65-F5344CB8AC3E}">
        <p14:creationId xmlns:p14="http://schemas.microsoft.com/office/powerpoint/2010/main" val="1884064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Elizabeth Bishop</a:t>
            </a:r>
            <a:endParaRPr lang="en-NZ"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5816" y="1916832"/>
            <a:ext cx="3404195" cy="3404195"/>
          </a:xfrm>
        </p:spPr>
      </p:pic>
    </p:spTree>
    <p:extLst>
      <p:ext uri="{BB962C8B-B14F-4D97-AF65-F5344CB8AC3E}">
        <p14:creationId xmlns:p14="http://schemas.microsoft.com/office/powerpoint/2010/main" val="1251798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NZ"/>
          </a:p>
        </p:txBody>
      </p:sp>
      <p:sp>
        <p:nvSpPr>
          <p:cNvPr id="2" name="Content Placeholder 1"/>
          <p:cNvSpPr>
            <a:spLocks noGrp="1"/>
          </p:cNvSpPr>
          <p:nvPr>
            <p:ph idx="1"/>
          </p:nvPr>
        </p:nvSpPr>
        <p:spPr/>
        <p:txBody>
          <a:bodyPr/>
          <a:lstStyle/>
          <a:p>
            <a:r>
              <a:rPr lang="en-NZ" dirty="0" smtClean="0"/>
              <a:t>The tone </a:t>
            </a:r>
            <a:r>
              <a:rPr lang="en-NZ" smtClean="0"/>
              <a:t>of voice employed </a:t>
            </a:r>
            <a:r>
              <a:rPr lang="en-NZ" dirty="0" smtClean="0"/>
              <a:t>by Bishop betrays the deep sense of loss her persona feels.</a:t>
            </a:r>
            <a:endParaRPr lang="en-NZ" dirty="0"/>
          </a:p>
        </p:txBody>
      </p:sp>
    </p:spTree>
    <p:extLst>
      <p:ext uri="{BB962C8B-B14F-4D97-AF65-F5344CB8AC3E}">
        <p14:creationId xmlns:p14="http://schemas.microsoft.com/office/powerpoint/2010/main" val="3841387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16632"/>
            <a:ext cx="7620000" cy="432048"/>
          </a:xfrm>
        </p:spPr>
        <p:txBody>
          <a:bodyPr/>
          <a:lstStyle/>
          <a:p>
            <a:r>
              <a:rPr lang="en-NZ" dirty="0" smtClean="0"/>
              <a:t>SIFT</a:t>
            </a:r>
            <a:endParaRPr lang="en-NZ" dirty="0"/>
          </a:p>
        </p:txBody>
      </p:sp>
      <p:sp>
        <p:nvSpPr>
          <p:cNvPr id="2" name="Content Placeholder 1"/>
          <p:cNvSpPr>
            <a:spLocks noGrp="1"/>
          </p:cNvSpPr>
          <p:nvPr>
            <p:ph idx="1"/>
          </p:nvPr>
        </p:nvSpPr>
        <p:spPr>
          <a:xfrm>
            <a:off x="179512" y="764704"/>
            <a:ext cx="7897688" cy="5976664"/>
          </a:xfrm>
        </p:spPr>
        <p:txBody>
          <a:bodyPr>
            <a:normAutofit fontScale="92500" lnSpcReduction="20000"/>
          </a:bodyPr>
          <a:lstStyle/>
          <a:p>
            <a:r>
              <a:rPr lang="en-NZ" b="1" dirty="0" smtClean="0"/>
              <a:t>S</a:t>
            </a:r>
            <a:r>
              <a:rPr lang="en-NZ" dirty="0" smtClean="0"/>
              <a:t> = losing things – from small, material, insignificant things such as watches/keys, to losing someone you love – mastering the art of losing things. Avoiding the ‘disaster’.</a:t>
            </a:r>
          </a:p>
          <a:p>
            <a:r>
              <a:rPr lang="en-NZ" b="1" dirty="0" smtClean="0"/>
              <a:t>I</a:t>
            </a:r>
            <a:r>
              <a:rPr lang="en-NZ" dirty="0" smtClean="0"/>
              <a:t> = Not be flustered about losing material items, trying to cover up /deny her true feelings of loss/disaster of losing a loved one – attempts to compare losing a loved one to losing items, belies the truth that it is difficult and disastrous to lose someone. No matter how much you try to prepare, you can’t be prepared for losing someone significant – effect on readers is to make us consider the importance of loved ones? Re-consider attachments to material items and things of true significance. The poet herself is trying to come to terms with a loss – the progression of things being lost culminates in losing a loved one – and has, in some small way, prepared her for this moment. Items or things of value – keys, watches, houses, rivers, places, people.</a:t>
            </a:r>
          </a:p>
          <a:p>
            <a:r>
              <a:rPr lang="en-NZ" b="1" dirty="0" smtClean="0"/>
              <a:t>F</a:t>
            </a:r>
            <a:r>
              <a:rPr lang="en-NZ" dirty="0" smtClean="0"/>
              <a:t> = Villanelle – 6 even stanzas, extra line in the 6</a:t>
            </a:r>
            <a:r>
              <a:rPr lang="en-NZ" baseline="30000" dirty="0" smtClean="0"/>
              <a:t>th</a:t>
            </a:r>
            <a:r>
              <a:rPr lang="en-NZ" dirty="0" smtClean="0"/>
              <a:t>, line 1 is repeated in stanza 2, 4 and 6.</a:t>
            </a:r>
          </a:p>
          <a:p>
            <a:r>
              <a:rPr lang="en-NZ" b="1" dirty="0" smtClean="0"/>
              <a:t>T</a:t>
            </a:r>
            <a:r>
              <a:rPr lang="en-NZ" dirty="0" smtClean="0"/>
              <a:t> = Rhyme and repetition – “master/disaster/fluster/faster/vaster/gesture”, “the art of losing..”, “I lost..” – Alliteration in stanza 3, line 1. Personification in stanza 1, line 2 and 3 “filled with the intent”. Enjambment – stanza 6, lines 1&amp;2. Brackets or parentheses, “(the joking voice..). Imperative –”Write it!”. Listing in stanza 3 “places, and names..” and stanza 5</a:t>
            </a:r>
          </a:p>
          <a:p>
            <a:endParaRPr lang="en-NZ" dirty="0"/>
          </a:p>
        </p:txBody>
      </p:sp>
    </p:spTree>
    <p:extLst>
      <p:ext uri="{BB962C8B-B14F-4D97-AF65-F5344CB8AC3E}">
        <p14:creationId xmlns:p14="http://schemas.microsoft.com/office/powerpoint/2010/main" val="2379224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dirty="0" smtClean="0"/>
              <a:t>Key Words</a:t>
            </a:r>
            <a:endParaRPr lang="en-NZ" dirty="0"/>
          </a:p>
        </p:txBody>
      </p:sp>
      <p:sp>
        <p:nvSpPr>
          <p:cNvPr id="2" name="Content Placeholder 1"/>
          <p:cNvSpPr>
            <a:spLocks noGrp="1"/>
          </p:cNvSpPr>
          <p:nvPr>
            <p:ph idx="1"/>
          </p:nvPr>
        </p:nvSpPr>
        <p:spPr/>
        <p:txBody>
          <a:bodyPr/>
          <a:lstStyle/>
          <a:p>
            <a:r>
              <a:rPr lang="en-NZ" dirty="0" smtClean="0"/>
              <a:t>Villanelle</a:t>
            </a:r>
          </a:p>
          <a:p>
            <a:r>
              <a:rPr lang="en-NZ" dirty="0" err="1" smtClean="0"/>
              <a:t>Tercet</a:t>
            </a:r>
            <a:endParaRPr lang="en-NZ" dirty="0" smtClean="0"/>
          </a:p>
          <a:p>
            <a:r>
              <a:rPr lang="en-NZ" dirty="0" smtClean="0"/>
              <a:t>Quatrain</a:t>
            </a:r>
          </a:p>
          <a:p>
            <a:r>
              <a:rPr lang="en-NZ" dirty="0" smtClean="0"/>
              <a:t>Rhyme</a:t>
            </a:r>
          </a:p>
          <a:p>
            <a:r>
              <a:rPr lang="en-NZ" dirty="0" smtClean="0"/>
              <a:t>Refrain (repetition </a:t>
            </a:r>
            <a:r>
              <a:rPr lang="en-NZ" smtClean="0"/>
              <a:t>of lines)</a:t>
            </a:r>
            <a:endParaRPr lang="en-NZ"/>
          </a:p>
        </p:txBody>
      </p:sp>
    </p:spTree>
    <p:extLst>
      <p:ext uri="{BB962C8B-B14F-4D97-AF65-F5344CB8AC3E}">
        <p14:creationId xmlns:p14="http://schemas.microsoft.com/office/powerpoint/2010/main" val="2817951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021288"/>
            <a:ext cx="8229600" cy="490066"/>
          </a:xfrm>
        </p:spPr>
        <p:txBody>
          <a:bodyPr>
            <a:normAutofit fontScale="90000"/>
          </a:bodyPr>
          <a:lstStyle/>
          <a:p>
            <a:r>
              <a:rPr lang="en-NZ" dirty="0" smtClean="0"/>
              <a:t>Background of author</a:t>
            </a:r>
            <a:endParaRPr lang="en-NZ" dirty="0"/>
          </a:p>
        </p:txBody>
      </p:sp>
      <p:sp>
        <p:nvSpPr>
          <p:cNvPr id="3" name="Content Placeholder 2"/>
          <p:cNvSpPr>
            <a:spLocks noGrp="1"/>
          </p:cNvSpPr>
          <p:nvPr>
            <p:ph idx="1"/>
          </p:nvPr>
        </p:nvSpPr>
        <p:spPr>
          <a:xfrm>
            <a:off x="6005" y="116632"/>
            <a:ext cx="9144000" cy="6192688"/>
          </a:xfrm>
        </p:spPr>
        <p:txBody>
          <a:bodyPr>
            <a:normAutofit fontScale="77500" lnSpcReduction="20000"/>
          </a:bodyPr>
          <a:lstStyle/>
          <a:p>
            <a:r>
              <a:rPr lang="en-NZ" dirty="0" smtClean="0"/>
              <a:t>Elizabeth Bishop (8 February 1911 – 6 October 1979) was an American poet. Elizabeth Bishop was born in Worcester, Massachusetts. After her father, a successful builder, died when she was eight months old, Bishop’s mother became mentally ill and was institutionalized in 1916. (Bishop wrote about the time of her mother's struggles in her short story "In The Village.") Effectively orphaned during her very early childhood, she lived with her grandparents on a farm in Nova Scotia, a period she also referenced in her writing. Bishop's mother remained in an asylum until her death in 1934, and the two were never reunited.</a:t>
            </a:r>
          </a:p>
          <a:p>
            <a:endParaRPr lang="en-NZ" dirty="0" smtClean="0"/>
          </a:p>
          <a:p>
            <a:r>
              <a:rPr lang="en-NZ" sz="2600" dirty="0" smtClean="0"/>
              <a:t>Later in childhood, Bishop's paternal family gained custody, and she was removed from the care of her grandparents and moved in with her father's much wealthier family in Worcester, Massachusetts. However, Bishop was very unhappy in Worcester, and her separation from her grandparents made her very lonely. While she was living in Worcester, she developed chronic asthma, from which she suffered for the rest of her life. Her time in Worcester is briefly chronicled in her poem "In The Waiting Room."</a:t>
            </a:r>
          </a:p>
          <a:p>
            <a:r>
              <a:rPr lang="en-NZ" sz="2600" dirty="0" smtClean="0"/>
              <a:t>Bishop was greatly influenced by the poet Marianne Moore to whom she was introduced by a librarian at Vassar in 1934. Moore took a keen interest in Bishop’s work, and at one point Moore dissuaded Bishop from attending Cornell Medical School, in which the poet had briefly enrolled herself after moving to New York City following her Vassar graduation. It was four years before Bishop addressed ‘Dear Miss Moore’ as ‘Dear Marianne,’ and only then at the elder poet’s invitation. The friendship between the two women, memorialized by an extensive correspondence (see One Art), endured until Moore's death in 1972. Bishop's "At the </a:t>
            </a:r>
            <a:r>
              <a:rPr lang="en-NZ" sz="2600" dirty="0" err="1" smtClean="0"/>
              <a:t>Fishhouses</a:t>
            </a:r>
            <a:r>
              <a:rPr lang="en-NZ" sz="2600" dirty="0" smtClean="0"/>
              <a:t>" (1955) contains allusions on several levels to Moore's 1924 poem "A Grave." [6]</a:t>
            </a:r>
          </a:p>
          <a:p>
            <a:endParaRPr lang="en-NZ" dirty="0" smtClean="0"/>
          </a:p>
        </p:txBody>
      </p:sp>
    </p:spTree>
    <p:extLst>
      <p:ext uri="{BB962C8B-B14F-4D97-AF65-F5344CB8AC3E}">
        <p14:creationId xmlns:p14="http://schemas.microsoft.com/office/powerpoint/2010/main" val="865786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dirty="0"/>
              <a:t>Background of author</a:t>
            </a:r>
          </a:p>
        </p:txBody>
      </p:sp>
      <p:sp>
        <p:nvSpPr>
          <p:cNvPr id="2" name="Content Placeholder 1"/>
          <p:cNvSpPr>
            <a:spLocks noGrp="1"/>
          </p:cNvSpPr>
          <p:nvPr>
            <p:ph idx="1"/>
          </p:nvPr>
        </p:nvSpPr>
        <p:spPr>
          <a:xfrm>
            <a:off x="107504" y="2060848"/>
            <a:ext cx="8928991" cy="4680519"/>
          </a:xfrm>
        </p:spPr>
        <p:txBody>
          <a:bodyPr>
            <a:normAutofit fontScale="92500" lnSpcReduction="20000"/>
          </a:bodyPr>
          <a:lstStyle/>
          <a:p>
            <a:r>
              <a:rPr lang="en-NZ" dirty="0"/>
              <a:t>She was introduced to Robert Lowell by Randall Jarrell in 1947 and they became great friends, mostly through their written correspondence, until Lowell's death in 1977. After his death, she wrote, "our friendship, [which was] often kept alive through years of separation only by letters, remained constant and affectionate, and I shall always be deeply grateful for it</a:t>
            </a:r>
            <a:r>
              <a:rPr lang="en-NZ" dirty="0" smtClean="0"/>
              <a:t>". </a:t>
            </a:r>
            <a:r>
              <a:rPr lang="en-NZ" dirty="0"/>
              <a:t>They also both influenced each other's poetry. Lowell cited Bishop's influence on his poem "Skunk Hour" which he said, "[was] </a:t>
            </a:r>
            <a:r>
              <a:rPr lang="en-NZ" dirty="0" err="1"/>
              <a:t>modeled</a:t>
            </a:r>
            <a:r>
              <a:rPr lang="en-NZ" dirty="0"/>
              <a:t> on Miss Bishop's 'The Armadillo</a:t>
            </a:r>
            <a:r>
              <a:rPr lang="en-NZ" dirty="0" smtClean="0"/>
              <a:t>.'" </a:t>
            </a:r>
            <a:r>
              <a:rPr lang="en-NZ" dirty="0"/>
              <a:t>Also, his poem "The Scream" is "derived from...Bishop's story In the Village</a:t>
            </a:r>
            <a:r>
              <a:rPr lang="en-NZ" dirty="0" smtClean="0"/>
              <a:t>." </a:t>
            </a:r>
            <a:r>
              <a:rPr lang="en-NZ" dirty="0"/>
              <a:t>"North Haven," one of the last poems she published during her lifetime, was written in memory of Lowell in 1978. Another famous writer with whom she corresponded frequently was Flannery O'Connor.</a:t>
            </a:r>
          </a:p>
          <a:p>
            <a:endParaRPr lang="en-NZ" dirty="0"/>
          </a:p>
          <a:p>
            <a:r>
              <a:rPr lang="en-NZ" dirty="0"/>
              <a:t>Although Elizabeth Bishop was involved in romantic relationships with women, she did not write about her personal life or her sexual orientation in her poetry and did not see herself as a "lesbian poet" or as a "female poet." She only wanted to be judged based on the quality of her writing and not on her gender or sexual orientation</a:t>
            </a:r>
          </a:p>
          <a:p>
            <a:endParaRPr lang="en-NZ" dirty="0"/>
          </a:p>
        </p:txBody>
      </p:sp>
    </p:spTree>
    <p:extLst>
      <p:ext uri="{BB962C8B-B14F-4D97-AF65-F5344CB8AC3E}">
        <p14:creationId xmlns:p14="http://schemas.microsoft.com/office/powerpoint/2010/main" val="758738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1600" dirty="0" smtClean="0"/>
              <a:t/>
            </a:r>
            <a:br>
              <a:rPr lang="en-NZ" sz="1600" dirty="0" smtClean="0"/>
            </a:br>
            <a:r>
              <a:rPr lang="en-NZ" sz="2700" dirty="0" smtClean="0"/>
              <a:t>Proclaiming ironically how easy it is to master the art of losing, Bishop's speaker asserts that it just takes practice and then catalogues all the things she has lost. </a:t>
            </a:r>
            <a:br>
              <a:rPr lang="en-NZ" sz="2700" dirty="0" smtClean="0"/>
            </a:br>
            <a:r>
              <a:rPr lang="en-NZ" sz="1600" dirty="0" smtClean="0"/>
              <a:t/>
            </a:r>
            <a:br>
              <a:rPr lang="en-NZ" sz="1600" dirty="0" smtClean="0"/>
            </a:br>
            <a:endParaRPr lang="en-NZ" sz="1600" dirty="0"/>
          </a:p>
        </p:txBody>
      </p:sp>
      <p:sp>
        <p:nvSpPr>
          <p:cNvPr id="3" name="Content Placeholder 2"/>
          <p:cNvSpPr>
            <a:spLocks noGrp="1"/>
          </p:cNvSpPr>
          <p:nvPr>
            <p:ph idx="1"/>
          </p:nvPr>
        </p:nvSpPr>
        <p:spPr>
          <a:xfrm>
            <a:off x="323528" y="2060848"/>
            <a:ext cx="8424935" cy="4392487"/>
          </a:xfrm>
        </p:spPr>
        <p:txBody>
          <a:bodyPr>
            <a:normAutofit lnSpcReduction="10000"/>
          </a:bodyPr>
          <a:lstStyle/>
          <a:p>
            <a:endParaRPr lang="en-NZ" dirty="0" smtClean="0"/>
          </a:p>
          <a:p>
            <a:r>
              <a:rPr lang="en-NZ" dirty="0" smtClean="0"/>
              <a:t>Elizabeth Bishop’s “One Art” is a villanelle, with the traditional five </a:t>
            </a:r>
            <a:r>
              <a:rPr lang="en-NZ" dirty="0" err="1" smtClean="0"/>
              <a:t>tercets</a:t>
            </a:r>
            <a:r>
              <a:rPr lang="en-NZ" dirty="0" smtClean="0"/>
              <a:t> and one quatrain; it features the usual two rhymes and two refrains. The two rhymes are “master” and “intent”; the poet demonstrates some skilful innovation as she employs “last, or” to </a:t>
            </a:r>
            <a:r>
              <a:rPr lang="en-NZ" dirty="0" smtClean="0"/>
              <a:t>rhyme </a:t>
            </a:r>
            <a:r>
              <a:rPr lang="en-NZ" dirty="0" smtClean="0"/>
              <a:t>with “master” in the fourth </a:t>
            </a:r>
            <a:r>
              <a:rPr lang="en-NZ" dirty="0" err="1" smtClean="0"/>
              <a:t>tercet</a:t>
            </a:r>
            <a:r>
              <a:rPr lang="en-NZ" dirty="0" smtClean="0"/>
              <a:t>, and “gesture” to off-rhyme with “master” in the quatrain.</a:t>
            </a:r>
          </a:p>
          <a:p>
            <a:endParaRPr lang="en-NZ" dirty="0" smtClean="0"/>
          </a:p>
          <a:p>
            <a:r>
              <a:rPr lang="en-NZ" dirty="0" smtClean="0"/>
              <a:t>The speaker demonstrates irony throughout the poem. Even the minor things she has lost such as “door keys” are not really easy to lose. She is obviously trying to assuage the pain of loss as she dramatizes her little lesson instructing others on how to improve their practice of the art of losing.</a:t>
            </a:r>
          </a:p>
          <a:p>
            <a:endParaRPr lang="en-NZ" dirty="0" smtClean="0"/>
          </a:p>
          <a:p>
            <a:endParaRPr lang="en-NZ" dirty="0" smtClean="0"/>
          </a:p>
        </p:txBody>
      </p:sp>
    </p:spTree>
    <p:extLst>
      <p:ext uri="{BB962C8B-B14F-4D97-AF65-F5344CB8AC3E}">
        <p14:creationId xmlns:p14="http://schemas.microsoft.com/office/powerpoint/2010/main" val="4127058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dirty="0" smtClean="0"/>
              <a:t>One Art</a:t>
            </a:r>
            <a:endParaRPr lang="en-NZ" dirty="0"/>
          </a:p>
        </p:txBody>
      </p:sp>
      <p:sp>
        <p:nvSpPr>
          <p:cNvPr id="4" name="Content Placeholder 3"/>
          <p:cNvSpPr>
            <a:spLocks noGrp="1"/>
          </p:cNvSpPr>
          <p:nvPr>
            <p:ph sz="half" idx="1"/>
          </p:nvPr>
        </p:nvSpPr>
        <p:spPr>
          <a:xfrm>
            <a:off x="251520" y="2240280"/>
            <a:ext cx="4238184" cy="4285064"/>
          </a:xfrm>
        </p:spPr>
        <p:txBody>
          <a:bodyPr>
            <a:normAutofit fontScale="62500" lnSpcReduction="20000"/>
          </a:bodyPr>
          <a:lstStyle/>
          <a:p>
            <a:pPr marL="0" indent="0">
              <a:buNone/>
            </a:pPr>
            <a:r>
              <a:rPr lang="en-NZ" dirty="0" smtClean="0"/>
              <a:t>The art of losing isn’t hard to master,</a:t>
            </a:r>
          </a:p>
          <a:p>
            <a:pPr marL="0" indent="0">
              <a:buNone/>
            </a:pPr>
            <a:r>
              <a:rPr lang="en-NZ" dirty="0"/>
              <a:t>s</a:t>
            </a:r>
            <a:r>
              <a:rPr lang="en-NZ" dirty="0" smtClean="0"/>
              <a:t>o many things seem filled with the intent</a:t>
            </a:r>
          </a:p>
          <a:p>
            <a:pPr marL="0" indent="0">
              <a:buNone/>
            </a:pPr>
            <a:r>
              <a:rPr lang="en-NZ" dirty="0"/>
              <a:t>t</a:t>
            </a:r>
            <a:r>
              <a:rPr lang="en-NZ" dirty="0" smtClean="0"/>
              <a:t>o be lost that their loss is no disaster.</a:t>
            </a:r>
          </a:p>
          <a:p>
            <a:pPr marL="0" indent="0">
              <a:buNone/>
            </a:pPr>
            <a:endParaRPr lang="en-NZ" dirty="0"/>
          </a:p>
          <a:p>
            <a:pPr marL="0" indent="0">
              <a:buNone/>
            </a:pPr>
            <a:r>
              <a:rPr lang="en-NZ" dirty="0" smtClean="0"/>
              <a:t>Lose something every day. Accept the fluster</a:t>
            </a:r>
          </a:p>
          <a:p>
            <a:pPr marL="0" indent="0">
              <a:buNone/>
            </a:pPr>
            <a:r>
              <a:rPr lang="en-NZ" dirty="0"/>
              <a:t>o</a:t>
            </a:r>
            <a:r>
              <a:rPr lang="en-NZ" dirty="0" smtClean="0"/>
              <a:t>f lost door keys, the hour badly spent.</a:t>
            </a:r>
          </a:p>
          <a:p>
            <a:pPr marL="0" indent="0">
              <a:buNone/>
            </a:pPr>
            <a:r>
              <a:rPr lang="en-NZ" dirty="0" smtClean="0"/>
              <a:t>The art of losing isn’t hard to master.</a:t>
            </a:r>
          </a:p>
          <a:p>
            <a:pPr marL="0" indent="0">
              <a:buNone/>
            </a:pPr>
            <a:endParaRPr lang="en-NZ" dirty="0"/>
          </a:p>
          <a:p>
            <a:pPr marL="0" indent="0">
              <a:buNone/>
            </a:pPr>
            <a:r>
              <a:rPr lang="en-NZ" dirty="0" smtClean="0"/>
              <a:t>Then practice losing farther, losing faster; </a:t>
            </a:r>
          </a:p>
          <a:p>
            <a:pPr marL="0" indent="0">
              <a:buNone/>
            </a:pPr>
            <a:r>
              <a:rPr lang="en-NZ" dirty="0" smtClean="0"/>
              <a:t>places, and names, and where it was you meant</a:t>
            </a:r>
          </a:p>
          <a:p>
            <a:pPr marL="0" indent="0">
              <a:buNone/>
            </a:pPr>
            <a:r>
              <a:rPr lang="en-NZ" dirty="0" smtClean="0"/>
              <a:t>to travel. None of these things will bring disaster.</a:t>
            </a:r>
            <a:endParaRPr lang="en-NZ" dirty="0"/>
          </a:p>
        </p:txBody>
      </p:sp>
      <p:sp>
        <p:nvSpPr>
          <p:cNvPr id="5" name="Content Placeholder 4"/>
          <p:cNvSpPr>
            <a:spLocks noGrp="1"/>
          </p:cNvSpPr>
          <p:nvPr>
            <p:ph sz="half" idx="2"/>
          </p:nvPr>
        </p:nvSpPr>
        <p:spPr>
          <a:xfrm>
            <a:off x="4645150" y="2240280"/>
            <a:ext cx="4247329" cy="4285064"/>
          </a:xfrm>
        </p:spPr>
        <p:txBody>
          <a:bodyPr>
            <a:normAutofit fontScale="62500" lnSpcReduction="20000"/>
          </a:bodyPr>
          <a:lstStyle/>
          <a:p>
            <a:pPr marL="0" indent="0">
              <a:buNone/>
            </a:pPr>
            <a:r>
              <a:rPr lang="en-NZ" dirty="0" smtClean="0"/>
              <a:t>I lost my mother’s watch. And look! My last, or</a:t>
            </a:r>
          </a:p>
          <a:p>
            <a:pPr marL="0" indent="0">
              <a:buNone/>
            </a:pPr>
            <a:r>
              <a:rPr lang="en-NZ" dirty="0"/>
              <a:t>n</a:t>
            </a:r>
            <a:r>
              <a:rPr lang="en-NZ" dirty="0" smtClean="0"/>
              <a:t>ext-to-last, of three loved houses went. </a:t>
            </a:r>
            <a:endParaRPr lang="en-NZ" dirty="0"/>
          </a:p>
          <a:p>
            <a:pPr marL="0" indent="0">
              <a:buNone/>
            </a:pPr>
            <a:r>
              <a:rPr lang="en-NZ" dirty="0" smtClean="0"/>
              <a:t>The art of losing isn’t hard to master.</a:t>
            </a:r>
          </a:p>
          <a:p>
            <a:pPr marL="0" indent="0">
              <a:buNone/>
            </a:pPr>
            <a:endParaRPr lang="en-NZ" dirty="0"/>
          </a:p>
          <a:p>
            <a:pPr marL="0" indent="0">
              <a:buNone/>
            </a:pPr>
            <a:r>
              <a:rPr lang="en-NZ" dirty="0" smtClean="0"/>
              <a:t>I lost two cities, lovely ones. And, vaster, </a:t>
            </a:r>
          </a:p>
          <a:p>
            <a:pPr marL="0" indent="0">
              <a:buNone/>
            </a:pPr>
            <a:r>
              <a:rPr lang="en-NZ" dirty="0"/>
              <a:t>s</a:t>
            </a:r>
            <a:r>
              <a:rPr lang="en-NZ" dirty="0" smtClean="0"/>
              <a:t>ome realms I owned, two rivers, a continent.</a:t>
            </a:r>
          </a:p>
          <a:p>
            <a:pPr marL="0" indent="0">
              <a:buNone/>
            </a:pPr>
            <a:r>
              <a:rPr lang="en-NZ" dirty="0" smtClean="0"/>
              <a:t>I miss them, but it wasn’t a disaster.</a:t>
            </a:r>
          </a:p>
          <a:p>
            <a:pPr marL="0" indent="0">
              <a:buNone/>
            </a:pPr>
            <a:endParaRPr lang="en-NZ" dirty="0"/>
          </a:p>
          <a:p>
            <a:pPr marL="0" indent="0">
              <a:buNone/>
            </a:pPr>
            <a:r>
              <a:rPr lang="en-NZ" dirty="0" smtClean="0"/>
              <a:t>-Event losing you (the joking voice, a gesture</a:t>
            </a:r>
          </a:p>
          <a:p>
            <a:pPr marL="0" indent="0">
              <a:buNone/>
            </a:pPr>
            <a:r>
              <a:rPr lang="en-NZ" dirty="0" smtClean="0"/>
              <a:t>I love) I shan’t have lied. It’s evident </a:t>
            </a:r>
          </a:p>
          <a:p>
            <a:pPr marL="0" indent="0">
              <a:buNone/>
            </a:pPr>
            <a:r>
              <a:rPr lang="en-NZ" dirty="0" smtClean="0"/>
              <a:t>the art of losing’s not too hard to master</a:t>
            </a:r>
          </a:p>
          <a:p>
            <a:pPr marL="0" indent="0">
              <a:buNone/>
            </a:pPr>
            <a:r>
              <a:rPr lang="en-NZ" dirty="0"/>
              <a:t>t</a:t>
            </a:r>
            <a:r>
              <a:rPr lang="en-NZ" dirty="0" smtClean="0"/>
              <a:t>hough it may look like (Write it!) like disaster.</a:t>
            </a:r>
            <a:endParaRPr lang="en-NZ" dirty="0"/>
          </a:p>
        </p:txBody>
      </p:sp>
    </p:spTree>
    <p:extLst>
      <p:ext uri="{BB962C8B-B14F-4D97-AF65-F5344CB8AC3E}">
        <p14:creationId xmlns:p14="http://schemas.microsoft.com/office/powerpoint/2010/main" val="2884577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634082"/>
          </a:xfrm>
        </p:spPr>
        <p:txBody>
          <a:bodyPr/>
          <a:lstStyle/>
          <a:p>
            <a:r>
              <a:rPr lang="en-NZ" dirty="0" smtClean="0"/>
              <a:t>Analyse these features</a:t>
            </a:r>
            <a:endParaRPr lang="en-NZ" dirty="0"/>
          </a:p>
        </p:txBody>
      </p:sp>
      <p:sp>
        <p:nvSpPr>
          <p:cNvPr id="3" name="Content Placeholder 2"/>
          <p:cNvSpPr>
            <a:spLocks noGrp="1"/>
          </p:cNvSpPr>
          <p:nvPr>
            <p:ph sz="half" idx="1"/>
          </p:nvPr>
        </p:nvSpPr>
        <p:spPr>
          <a:xfrm>
            <a:off x="179512" y="1052736"/>
            <a:ext cx="8208912" cy="5616624"/>
          </a:xfrm>
        </p:spPr>
        <p:txBody>
          <a:bodyPr>
            <a:normAutofit fontScale="85000" lnSpcReduction="20000"/>
          </a:bodyPr>
          <a:lstStyle/>
          <a:p>
            <a:pPr marL="628650" indent="-514350">
              <a:buFont typeface="+mj-lt"/>
              <a:buAutoNum type="arabicPeriod"/>
            </a:pPr>
            <a:r>
              <a:rPr lang="en-NZ" dirty="0" smtClean="0"/>
              <a:t>Use of villanelle form</a:t>
            </a:r>
          </a:p>
          <a:p>
            <a:pPr marL="628650" indent="-514350">
              <a:buFont typeface="+mj-lt"/>
              <a:buAutoNum type="arabicPeriod"/>
            </a:pPr>
            <a:r>
              <a:rPr lang="en-NZ" dirty="0" smtClean="0"/>
              <a:t>Caesura and enjambment</a:t>
            </a:r>
          </a:p>
          <a:p>
            <a:pPr marL="628650" indent="-514350">
              <a:buFont typeface="+mj-lt"/>
              <a:buAutoNum type="arabicPeriod"/>
            </a:pPr>
            <a:r>
              <a:rPr lang="en-NZ" dirty="0" smtClean="0"/>
              <a:t>Parentheses</a:t>
            </a:r>
          </a:p>
          <a:p>
            <a:pPr marL="628650" indent="-514350">
              <a:buFont typeface="+mj-lt"/>
              <a:buAutoNum type="arabicPeriod"/>
            </a:pPr>
            <a:r>
              <a:rPr lang="en-NZ" dirty="0" smtClean="0"/>
              <a:t>Hyphen in the final stanza</a:t>
            </a:r>
          </a:p>
          <a:p>
            <a:pPr marL="628650" indent="-514350">
              <a:buFont typeface="+mj-lt"/>
              <a:buAutoNum type="arabicPeriod"/>
            </a:pPr>
            <a:r>
              <a:rPr lang="en-NZ" dirty="0" smtClean="0"/>
              <a:t>Exclamation mark</a:t>
            </a:r>
          </a:p>
          <a:p>
            <a:pPr marL="628650" indent="-514350">
              <a:buFont typeface="+mj-lt"/>
              <a:buAutoNum type="arabicPeriod"/>
            </a:pPr>
            <a:r>
              <a:rPr lang="en-NZ" dirty="0" smtClean="0"/>
              <a:t>The meter – iambic pentameter</a:t>
            </a:r>
          </a:p>
          <a:p>
            <a:pPr marL="628650" indent="-514350">
              <a:buFont typeface="+mj-lt"/>
              <a:buAutoNum type="arabicPeriod"/>
            </a:pPr>
            <a:r>
              <a:rPr lang="en-NZ" dirty="0" smtClean="0"/>
              <a:t>Length of </a:t>
            </a:r>
            <a:r>
              <a:rPr lang="en-NZ" dirty="0" smtClean="0"/>
              <a:t>lines</a:t>
            </a:r>
          </a:p>
          <a:p>
            <a:pPr marL="628650" indent="-514350">
              <a:buFont typeface="+mj-lt"/>
              <a:buAutoNum type="arabicPeriod"/>
            </a:pPr>
            <a:r>
              <a:rPr lang="en-NZ" dirty="0"/>
              <a:t>The half or irregular rhymes</a:t>
            </a:r>
          </a:p>
          <a:p>
            <a:pPr marL="628650" indent="-514350">
              <a:buFont typeface="+mj-lt"/>
              <a:buAutoNum type="arabicPeriod"/>
            </a:pPr>
            <a:r>
              <a:rPr lang="en-NZ" dirty="0"/>
              <a:t>The voice of the persona</a:t>
            </a:r>
          </a:p>
          <a:p>
            <a:pPr marL="628650" indent="-514350">
              <a:buFont typeface="+mj-lt"/>
              <a:buAutoNum type="arabicPeriod"/>
            </a:pPr>
            <a:r>
              <a:rPr lang="en-NZ" dirty="0"/>
              <a:t>The tone of the poem</a:t>
            </a:r>
          </a:p>
          <a:p>
            <a:pPr marL="628650" indent="-514350">
              <a:buFont typeface="+mj-lt"/>
              <a:buAutoNum type="arabicPeriod"/>
            </a:pPr>
            <a:r>
              <a:rPr lang="en-NZ" dirty="0"/>
              <a:t>The relationship of each stanza – the structure and development of ideas – beginning with things seeming to have an ‘intent’ to get lost, lost keys, places, “my mother’s watch”, houses then cities and “continents” and finally “you”.</a:t>
            </a:r>
          </a:p>
          <a:p>
            <a:pPr marL="628650" indent="-514350">
              <a:buFont typeface="+mj-lt"/>
              <a:buAutoNum type="arabicPeriod"/>
            </a:pPr>
            <a:endParaRPr lang="en-NZ" dirty="0" smtClean="0"/>
          </a:p>
          <a:p>
            <a:endParaRPr lang="en-NZ" dirty="0"/>
          </a:p>
        </p:txBody>
      </p:sp>
    </p:spTree>
    <p:extLst>
      <p:ext uri="{BB962C8B-B14F-4D97-AF65-F5344CB8AC3E}">
        <p14:creationId xmlns:p14="http://schemas.microsoft.com/office/powerpoint/2010/main" val="39159377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233</TotalTime>
  <Words>2076</Words>
  <Application>Microsoft Office PowerPoint</Application>
  <PresentationFormat>On-screen Show (4:3)</PresentationFormat>
  <Paragraphs>116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One Art</vt:lpstr>
      <vt:lpstr>Elizabeth Bishop</vt:lpstr>
      <vt:lpstr>SIFT</vt:lpstr>
      <vt:lpstr>Key Words</vt:lpstr>
      <vt:lpstr>Background of author</vt:lpstr>
      <vt:lpstr>Background of author</vt:lpstr>
      <vt:lpstr> Proclaiming ironically how easy it is to master the art of losing, Bishop's speaker asserts that it just takes practice and then catalogues all the things she has lost.   </vt:lpstr>
      <vt:lpstr>One Art</vt:lpstr>
      <vt:lpstr>Analyse these features</vt:lpstr>
      <vt:lpstr>First Tercet: “The art of losing isn't hard to master” </vt:lpstr>
      <vt:lpstr> Second Tercet: “Lose something every day. Accept the fluster” </vt:lpstr>
      <vt:lpstr> Third Tercet: “Then practice losing farther, losing faster” </vt:lpstr>
      <vt:lpstr> Fourth Tercet: “I lost my mother's watch. And look! my last, or” </vt:lpstr>
      <vt:lpstr> Fifth Tercet: “I lost two cities, lovely ones. And, vaster” </vt:lpstr>
      <vt:lpstr> Quatrain: “--Even losing you (the joking voice, a gesture” </vt:lpstr>
      <vt:lpstr>Here is another, much lighter villanelle by a more contemporary poet, Sondra Ball. Her subject is the villanelle itself, and the form is strictly adhered to, though she does allow herself some irregular rhymes: </vt:lpstr>
      <vt:lpstr>This hardy and flexible poetic form has had a resurgence in the last hundred years. Probably the best of the poems produced during this time is Dylan Thomas's reflection on the death of his father, Do Not Go Gentle into That Good Night. And for good measure it's probably one of the best poems of the twentieth century of any kind, period: </vt:lpstr>
      <vt:lpstr>PowerPoint Presentation</vt:lpstr>
      <vt:lpstr>Essay</vt:lpstr>
      <vt:lpstr>PowerPoint Presentation</vt:lpstr>
    </vt:vector>
  </TitlesOfParts>
  <Company>Macleans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Art</dc:title>
  <dc:creator>Anita Hari</dc:creator>
  <cp:lastModifiedBy>Sally Thompson</cp:lastModifiedBy>
  <cp:revision>21</cp:revision>
  <dcterms:created xsi:type="dcterms:W3CDTF">2011-03-13T20:26:19Z</dcterms:created>
  <dcterms:modified xsi:type="dcterms:W3CDTF">2012-07-16T22:50:38Z</dcterms:modified>
</cp:coreProperties>
</file>