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1" r:id="rId6"/>
    <p:sldId id="258" r:id="rId7"/>
    <p:sldId id="262" r:id="rId8"/>
    <p:sldId id="263" r:id="rId9"/>
    <p:sldId id="269" r:id="rId10"/>
    <p:sldId id="270" r:id="rId11"/>
    <p:sldId id="271" r:id="rId12"/>
    <p:sldId id="272" r:id="rId13"/>
    <p:sldId id="273" r:id="rId14"/>
    <p:sldId id="275" r:id="rId15"/>
    <p:sldId id="276" r:id="rId16"/>
    <p:sldId id="277" r:id="rId17"/>
    <p:sldId id="264" r:id="rId18"/>
    <p:sldId id="265" r:id="rId19"/>
    <p:sldId id="266" r:id="rId20"/>
    <p:sldId id="267" r:id="rId21"/>
    <p:sldId id="268"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D73337D-D6C4-418C-987C-31061B9F2FD5}" type="datetimeFigureOut">
              <a:rPr lang="en-US" smtClean="0"/>
              <a:pPr/>
              <a:t>5/17/2011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3337D-D6C4-418C-987C-31061B9F2FD5}" type="datetimeFigureOut">
              <a:rPr lang="en-US" smtClean="0"/>
              <a:pPr/>
              <a:t>5/17/2011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3337D-D6C4-418C-987C-31061B9F2FD5}" type="datetimeFigureOut">
              <a:rPr lang="en-US" smtClean="0"/>
              <a:pPr/>
              <a:t>5/17/2011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D73337D-D6C4-418C-987C-31061B9F2FD5}" type="datetimeFigureOut">
              <a:rPr lang="en-US" smtClean="0"/>
              <a:pPr/>
              <a:t>5/17/2011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3337D-D6C4-418C-987C-31061B9F2FD5}" type="datetimeFigureOut">
              <a:rPr lang="en-US" smtClean="0"/>
              <a:pPr/>
              <a:t>5/17/2011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D73337D-D6C4-418C-987C-31061B9F2FD5}" type="datetimeFigureOut">
              <a:rPr lang="en-US" smtClean="0"/>
              <a:pPr/>
              <a:t>5/17/2011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D73337D-D6C4-418C-987C-31061B9F2FD5}" type="datetimeFigureOut">
              <a:rPr lang="en-US" smtClean="0"/>
              <a:pPr/>
              <a:t>5/17/2011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D73337D-D6C4-418C-987C-31061B9F2FD5}" type="datetimeFigureOut">
              <a:rPr lang="en-US" smtClean="0"/>
              <a:pPr/>
              <a:t>5/17/2011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3337D-D6C4-418C-987C-31061B9F2FD5}" type="datetimeFigureOut">
              <a:rPr lang="en-US" smtClean="0"/>
              <a:pPr/>
              <a:t>5/17/2011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3337D-D6C4-418C-987C-31061B9F2FD5}" type="datetimeFigureOut">
              <a:rPr lang="en-US" smtClean="0"/>
              <a:pPr/>
              <a:t>5/17/2011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3337D-D6C4-418C-987C-31061B9F2FD5}" type="datetimeFigureOut">
              <a:rPr lang="en-US" smtClean="0"/>
              <a:pPr/>
              <a:t>5/17/2011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1946E4D-2234-420B-AB39-1B82F48AFCD9}"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3337D-D6C4-418C-987C-31061B9F2FD5}" type="datetimeFigureOut">
              <a:rPr lang="en-US" smtClean="0"/>
              <a:pPr/>
              <a:t>5/17/2011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46E4D-2234-420B-AB39-1B82F48AFCD9}"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oices.cla.umn.edu/vg/Bios/entries/marshall_paule.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rbados.jpg"/>
          <p:cNvPicPr>
            <a:picLocks noChangeAspect="1"/>
          </p:cNvPicPr>
          <p:nvPr/>
        </p:nvPicPr>
        <p:blipFill>
          <a:blip r:embed="rId2">
            <a:lum bright="75000"/>
          </a:blip>
          <a:stretch>
            <a:fillRect/>
          </a:stretch>
        </p:blipFill>
        <p:spPr>
          <a:xfrm>
            <a:off x="0" y="0"/>
            <a:ext cx="9144000" cy="6858000"/>
          </a:xfrm>
          <a:prstGeom prst="rect">
            <a:avLst/>
          </a:prstGeom>
        </p:spPr>
      </p:pic>
      <p:sp>
        <p:nvSpPr>
          <p:cNvPr id="2" name="Title 1"/>
          <p:cNvSpPr>
            <a:spLocks noGrp="1"/>
          </p:cNvSpPr>
          <p:nvPr>
            <p:ph type="ctrTitle"/>
          </p:nvPr>
        </p:nvSpPr>
        <p:spPr>
          <a:xfrm>
            <a:off x="785786" y="857232"/>
            <a:ext cx="3386134" cy="2957532"/>
          </a:xfrm>
        </p:spPr>
        <p:txBody>
          <a:bodyPr/>
          <a:lstStyle/>
          <a:p>
            <a:r>
              <a:rPr lang="en-NZ" dirty="0" smtClean="0"/>
              <a:t>To </a:t>
            </a:r>
            <a:r>
              <a:rPr lang="en-NZ" dirty="0" err="1" smtClean="0"/>
              <a:t>Da</a:t>
            </a:r>
            <a:r>
              <a:rPr lang="en-NZ" dirty="0" smtClean="0"/>
              <a:t>-duh, In Memoriam</a:t>
            </a:r>
            <a:br>
              <a:rPr lang="en-NZ" dirty="0" smtClean="0"/>
            </a:br>
            <a:r>
              <a:rPr lang="en-NZ" sz="2400" dirty="0" smtClean="0"/>
              <a:t>(1985)</a:t>
            </a:r>
            <a:endParaRPr lang="en-NZ" sz="2400" dirty="0"/>
          </a:p>
        </p:txBody>
      </p:sp>
      <p:sp>
        <p:nvSpPr>
          <p:cNvPr id="3" name="Subtitle 2"/>
          <p:cNvSpPr>
            <a:spLocks noGrp="1"/>
          </p:cNvSpPr>
          <p:nvPr>
            <p:ph type="subTitle" idx="1"/>
          </p:nvPr>
        </p:nvSpPr>
        <p:spPr>
          <a:xfrm>
            <a:off x="1071538" y="3929066"/>
            <a:ext cx="2843210" cy="1752600"/>
          </a:xfrm>
        </p:spPr>
        <p:txBody>
          <a:bodyPr/>
          <a:lstStyle/>
          <a:p>
            <a:r>
              <a:rPr lang="en-NZ" dirty="0" err="1" smtClean="0"/>
              <a:t>Paule</a:t>
            </a:r>
            <a:r>
              <a:rPr lang="en-NZ" dirty="0" smtClean="0"/>
              <a:t> Marshall</a:t>
            </a:r>
            <a:endParaRPr lang="en-NZ" dirty="0"/>
          </a:p>
        </p:txBody>
      </p:sp>
      <p:pic>
        <p:nvPicPr>
          <p:cNvPr id="5" name="Picture 4" descr="paule marshall.jpg"/>
          <p:cNvPicPr>
            <a:picLocks noChangeAspect="1"/>
          </p:cNvPicPr>
          <p:nvPr/>
        </p:nvPicPr>
        <p:blipFill>
          <a:blip r:embed="rId3" cstate="print"/>
          <a:stretch>
            <a:fillRect/>
          </a:stretch>
        </p:blipFill>
        <p:spPr>
          <a:xfrm>
            <a:off x="4714876" y="785794"/>
            <a:ext cx="4005610" cy="52864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Rivalry</a:t>
            </a:r>
            <a:endParaRPr lang="en-NZ" dirty="0"/>
          </a:p>
        </p:txBody>
      </p:sp>
      <p:sp>
        <p:nvSpPr>
          <p:cNvPr id="3" name="Content Placeholder 2"/>
          <p:cNvSpPr>
            <a:spLocks noGrp="1"/>
          </p:cNvSpPr>
          <p:nvPr>
            <p:ph idx="1"/>
          </p:nvPr>
        </p:nvSpPr>
        <p:spPr/>
        <p:txBody>
          <a:bodyPr>
            <a:normAutofit fontScale="62500" lnSpcReduction="20000"/>
          </a:bodyPr>
          <a:lstStyle/>
          <a:p>
            <a:r>
              <a:rPr lang="en-NZ" dirty="0"/>
              <a:t>The story pits an aging Barbadian grandmother against her youthful American granddaughter. Upon their first meeting, the two sense a similarity in each other that far outweighs the differences presented by the seventy years between them. Most importantly, each has a stubborn strength of will and a confidence that her way of regarding the world is the right way. </a:t>
            </a:r>
          </a:p>
          <a:p>
            <a:r>
              <a:rPr lang="en-NZ" dirty="0"/>
              <a:t>The characters knowingly participate in this rivalry. Da-duh has the knowledge that comes with age and experience, but the narrator has the brash confidence of youth. Da-duh has her pride of place, showing off her land with its lush plants, trees, and cane fields. The narrator has the technological superiority of the modern world, which she uses to goad her grandmother into silent submission; Da-duh is not impressed by technology, but it is so foreign to her that she cannot even conceive of her granddaughter’s descriptions of life in New York. The story ends with the narrator’s victory in this rivalry, which makes her feel somewhat sad because she knows that her success only comes as a result of her grandmother’s concession. </a:t>
            </a:r>
          </a:p>
          <a:p>
            <a:pPr marL="0" indent="0">
              <a:buNone/>
            </a:pPr>
            <a:endParaRPr lang="en-NZ" dirty="0"/>
          </a:p>
        </p:txBody>
      </p:sp>
    </p:spTree>
    <p:extLst>
      <p:ext uri="{BB962C8B-B14F-4D97-AF65-F5344CB8AC3E}">
        <p14:creationId xmlns:p14="http://schemas.microsoft.com/office/powerpoint/2010/main" val="3880548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Time</a:t>
            </a:r>
            <a:endParaRPr lang="en-NZ" dirty="0"/>
          </a:p>
        </p:txBody>
      </p:sp>
      <p:sp>
        <p:nvSpPr>
          <p:cNvPr id="3" name="Content Placeholder 2"/>
          <p:cNvSpPr>
            <a:spLocks noGrp="1"/>
          </p:cNvSpPr>
          <p:nvPr>
            <p:ph idx="1"/>
          </p:nvPr>
        </p:nvSpPr>
        <p:spPr/>
        <p:txBody>
          <a:bodyPr>
            <a:normAutofit fontScale="70000" lnSpcReduction="20000"/>
          </a:bodyPr>
          <a:lstStyle/>
          <a:p>
            <a:r>
              <a:rPr lang="en-NZ" dirty="0"/>
              <a:t>As the oldest and youngest characters presented in the story, Da-duh and the narrator represent the span of time and its cyclical nature. Marshall writes in the last paragraph, ‘‘She died and I lived’’; in a sense, the role that Da-duh occupied in the family has passed on to the narrator. She dies to make way for her granddaughter and the world, period, and change that she symbolizes. </a:t>
            </a:r>
          </a:p>
          <a:p>
            <a:r>
              <a:rPr lang="en-NZ" dirty="0"/>
              <a:t>The grandmother and granddaughter also represent how the passing of time changes the world, forcing its older members to be left behind. The granddaughter’s triumph at the end of her visit illustrates that in many ways the world truly belongs to the new generation. This theme is further reinforced by Da-</a:t>
            </a:r>
            <a:r>
              <a:rPr lang="en-NZ" dirty="0" err="1"/>
              <a:t>duh’s</a:t>
            </a:r>
            <a:r>
              <a:rPr lang="en-NZ" dirty="0"/>
              <a:t> death soon thereafter. There is no place for Da-duh in the modern world, therefore she must leave. </a:t>
            </a:r>
          </a:p>
          <a:p>
            <a:pPr marL="0" indent="0">
              <a:buNone/>
            </a:pPr>
            <a:endParaRPr lang="en-NZ" dirty="0"/>
          </a:p>
        </p:txBody>
      </p:sp>
    </p:spTree>
    <p:extLst>
      <p:ext uri="{BB962C8B-B14F-4D97-AF65-F5344CB8AC3E}">
        <p14:creationId xmlns:p14="http://schemas.microsoft.com/office/powerpoint/2010/main" val="405843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Rural and Urban Worlds</a:t>
            </a:r>
            <a:endParaRPr lang="en-NZ" dirty="0"/>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r>
              <a:rPr lang="en-NZ" dirty="0"/>
              <a:t>Because of their stubbornness, grandmother and granddaughter participate in a rivalry in which each tries to prove that her world is superior. </a:t>
            </a:r>
            <a:r>
              <a:rPr lang="en-NZ" dirty="0" err="1"/>
              <a:t>Daduh</a:t>
            </a:r>
            <a:r>
              <a:rPr lang="en-NZ" dirty="0"/>
              <a:t> has the wonder and beauty of the natural world on her side, but her granddaughter has all the technological wonders of the urban world. Da-duh is frightened of the trappings of the modern world; in the truck, driving through Bridgetown, she clutches the narrator’s hand tightly. Once back in the country, among the sugar cane fields, she feels safe and comfortable again. The granddaughter, a child of one of the most vibrant cities in the world, is unimpressed by these sights, however. To her, the sugar canes—which have sustained the Barbadian economy for hundreds of years—are only giant weeds. </a:t>
            </a:r>
          </a:p>
          <a:p>
            <a:r>
              <a:rPr lang="en-NZ" dirty="0"/>
              <a:t>Da-duh and the narrator spend most of their days together walking around the land. Da-duh points out all the amazing sites of the island—the fruit-bearing trees and plants, the tropical woods, the tall royal palm. Each of these objects that are so precious to Da-duh come from the natural, rural world and represent the agricultural tradition of Barbados. In response to Da-duh, the narrator shows off the dances she learns from the movies and the songs that play on the radio. She brags about all the machines and technology New York offers—kitchen appliances, trolleys and subways, electricity—technology of the urban, modern world. She finally wins the rivalry by telling Da-duh about the Empire State building, which was the tallest building in the world at that time and hailed as a great wonder of architecture. </a:t>
            </a:r>
          </a:p>
          <a:p>
            <a:pPr marL="0" indent="0">
              <a:buNone/>
            </a:pPr>
            <a:endParaRPr lang="en-NZ" dirty="0"/>
          </a:p>
        </p:txBody>
      </p:sp>
    </p:spTree>
    <p:extLst>
      <p:ext uri="{BB962C8B-B14F-4D97-AF65-F5344CB8AC3E}">
        <p14:creationId xmlns:p14="http://schemas.microsoft.com/office/powerpoint/2010/main" val="709717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Slavery &amp; Colonisation</a:t>
            </a:r>
            <a:endParaRPr lang="en-NZ" dirty="0"/>
          </a:p>
        </p:txBody>
      </p:sp>
      <p:sp>
        <p:nvSpPr>
          <p:cNvPr id="3" name="Content Placeholder 2"/>
          <p:cNvSpPr>
            <a:spLocks noGrp="1"/>
          </p:cNvSpPr>
          <p:nvPr>
            <p:ph idx="1"/>
          </p:nvPr>
        </p:nvSpPr>
        <p:spPr/>
        <p:txBody>
          <a:bodyPr>
            <a:normAutofit fontScale="62500" lnSpcReduction="20000"/>
          </a:bodyPr>
          <a:lstStyle/>
          <a:p>
            <a:r>
              <a:rPr lang="en-NZ" dirty="0"/>
              <a:t>Barbados was a British colony for hundreds of years. Historically, the lands of Barbados belonged to the privileged white minority, while enslaved Africans worked the land that made them wealthy. Emancipation came to Barbados in 1838, but the whites still held the power. Conditions for Africans on the island essentially remained the same. </a:t>
            </a:r>
          </a:p>
          <a:p>
            <a:r>
              <a:rPr lang="en-NZ" dirty="0"/>
              <a:t>Many elements in ‘‘To Da-duh, in Memoriam’’ reflect this heritage. As Martin </a:t>
            </a:r>
            <a:r>
              <a:rPr lang="en-NZ" dirty="0" err="1"/>
              <a:t>Japtok</a:t>
            </a:r>
            <a:r>
              <a:rPr lang="en-NZ" dirty="0"/>
              <a:t> writes in </a:t>
            </a:r>
            <a:r>
              <a:rPr lang="en-NZ" i="1" dirty="0"/>
              <a:t>African American Review</a:t>
            </a:r>
            <a:r>
              <a:rPr lang="en-NZ" dirty="0"/>
              <a:t>, in this story ‘‘Marshall shows the inescapability of history by inscribing it into the very landscape.’’ The plants that Da-duh so proudly shows off to her granddaughter, whose names Da-duh intones ‘‘as they were those of her gods,’’ are not indigenous to the island, instead originating from other British colonies. Indeed, sugar cane, which brings Da-duh so much happiness, was the fundamental cause of long-lasting African exploitation. The planes that bring about Da-</a:t>
            </a:r>
            <a:r>
              <a:rPr lang="en-NZ" dirty="0" err="1"/>
              <a:t>duh’s</a:t>
            </a:r>
            <a:r>
              <a:rPr lang="en-NZ" dirty="0"/>
              <a:t> death also represent colonial oppression; Britain ordered these flyovers in response to a 1937 strike and riot.</a:t>
            </a:r>
          </a:p>
        </p:txBody>
      </p:sp>
    </p:spTree>
    <p:extLst>
      <p:ext uri="{BB962C8B-B14F-4D97-AF65-F5344CB8AC3E}">
        <p14:creationId xmlns:p14="http://schemas.microsoft.com/office/powerpoint/2010/main" val="464933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73000" contrast="42000"/>
                    </a14:imgEffect>
                  </a14:imgLayer>
                </a14:imgProps>
              </a:ext>
              <a:ext uri="{28A0092B-C50C-407E-A947-70E740481C1C}">
                <a14:useLocalDpi xmlns:a14="http://schemas.microsoft.com/office/drawing/2010/main" val="0"/>
              </a:ext>
            </a:extLst>
          </a:blip>
          <a:stretch>
            <a:fillRect/>
          </a:stretch>
        </p:blipFill>
        <p:spPr>
          <a:xfrm>
            <a:off x="323528" y="192810"/>
            <a:ext cx="8568952" cy="6418443"/>
          </a:xfrm>
          <a:prstGeom prst="rect">
            <a:avLst/>
          </a:prstGeom>
        </p:spPr>
      </p:pic>
      <p:sp>
        <p:nvSpPr>
          <p:cNvPr id="2" name="Title 1"/>
          <p:cNvSpPr>
            <a:spLocks noGrp="1"/>
          </p:cNvSpPr>
          <p:nvPr>
            <p:ph type="title"/>
          </p:nvPr>
        </p:nvSpPr>
        <p:spPr/>
        <p:txBody>
          <a:bodyPr/>
          <a:lstStyle/>
          <a:p>
            <a:r>
              <a:rPr lang="en-NZ" dirty="0" smtClean="0"/>
              <a:t>Themes in ‘Journey’</a:t>
            </a:r>
            <a:endParaRPr lang="en-NZ" dirty="0"/>
          </a:p>
        </p:txBody>
      </p:sp>
      <p:sp>
        <p:nvSpPr>
          <p:cNvPr id="3" name="Content Placeholder 2"/>
          <p:cNvSpPr>
            <a:spLocks noGrp="1"/>
          </p:cNvSpPr>
          <p:nvPr>
            <p:ph idx="1"/>
          </p:nvPr>
        </p:nvSpPr>
        <p:spPr/>
        <p:txBody>
          <a:bodyPr/>
          <a:lstStyle/>
          <a:p>
            <a:r>
              <a:rPr lang="en-NZ" dirty="0" smtClean="0"/>
              <a:t>Class brainstorm a set of themes which are presented in Grace’s story [think-pair-share]</a:t>
            </a:r>
          </a:p>
          <a:p>
            <a:r>
              <a:rPr lang="en-NZ" dirty="0" smtClean="0"/>
              <a:t>Groups select 4 KEY themes – </a:t>
            </a:r>
            <a:r>
              <a:rPr lang="en-NZ" dirty="0" smtClean="0"/>
              <a:t>that </a:t>
            </a:r>
            <a:r>
              <a:rPr lang="en-NZ" dirty="0" smtClean="0"/>
              <a:t>are central to the story, and rank from 1 to 4 in order of importance.</a:t>
            </a:r>
          </a:p>
          <a:p>
            <a:r>
              <a:rPr lang="en-NZ" dirty="0" smtClean="0"/>
              <a:t>Provide a justification for those 4 themes being central and ranked in that order.</a:t>
            </a:r>
          </a:p>
          <a:p>
            <a:r>
              <a:rPr lang="en-NZ" dirty="0" smtClean="0"/>
              <a:t>Class are to agree on the top 4.</a:t>
            </a:r>
          </a:p>
          <a:p>
            <a:endParaRPr lang="en-NZ" dirty="0"/>
          </a:p>
        </p:txBody>
      </p:sp>
    </p:spTree>
    <p:extLst>
      <p:ext uri="{BB962C8B-B14F-4D97-AF65-F5344CB8AC3E}">
        <p14:creationId xmlns:p14="http://schemas.microsoft.com/office/powerpoint/2010/main" val="1337415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u="sng" dirty="0" smtClean="0"/>
              <a:t>Journey</a:t>
            </a:r>
            <a:r>
              <a:rPr lang="en-NZ" sz="3600" dirty="0" smtClean="0"/>
              <a:t> &amp; </a:t>
            </a:r>
            <a:r>
              <a:rPr lang="en-NZ" sz="3600" u="sng" dirty="0" smtClean="0"/>
              <a:t>To Da-Duh</a:t>
            </a:r>
            <a:endParaRPr lang="en-NZ" sz="36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2553889"/>
              </p:ext>
            </p:extLst>
          </p:nvPr>
        </p:nvGraphicFramePr>
        <p:xfrm>
          <a:off x="251520" y="1412775"/>
          <a:ext cx="8712968" cy="5256586"/>
        </p:xfrm>
        <a:graphic>
          <a:graphicData uri="http://schemas.openxmlformats.org/drawingml/2006/table">
            <a:tbl>
              <a:tblPr firstRow="1" bandRow="1">
                <a:tableStyleId>{5C22544A-7EE6-4342-B048-85BDC9FD1C3A}</a:tableStyleId>
              </a:tblPr>
              <a:tblGrid>
                <a:gridCol w="4356484"/>
                <a:gridCol w="4356484"/>
              </a:tblGrid>
              <a:tr h="480264">
                <a:tc>
                  <a:txBody>
                    <a:bodyPr/>
                    <a:lstStyle/>
                    <a:p>
                      <a:r>
                        <a:rPr lang="en-NZ" dirty="0" smtClean="0"/>
                        <a:t>                                                      SIMILARITIES</a:t>
                      </a:r>
                      <a:endParaRPr lang="en-NZ" dirty="0"/>
                    </a:p>
                  </a:txBody>
                  <a:tcPr/>
                </a:tc>
                <a:tc>
                  <a:txBody>
                    <a:bodyPr/>
                    <a:lstStyle/>
                    <a:p>
                      <a:r>
                        <a:rPr lang="en-NZ" dirty="0" smtClean="0"/>
                        <a:t>DIFFERENCES</a:t>
                      </a:r>
                      <a:endParaRPr lang="en-NZ" dirty="0"/>
                    </a:p>
                  </a:txBody>
                  <a:tcPr/>
                </a:tc>
              </a:tr>
              <a:tr h="480264">
                <a:tc>
                  <a:txBody>
                    <a:bodyPr/>
                    <a:lstStyle/>
                    <a:p>
                      <a:r>
                        <a:rPr lang="en-NZ" dirty="0" smtClean="0"/>
                        <a:t>1.</a:t>
                      </a:r>
                      <a:endParaRPr lang="en-NZ" dirty="0"/>
                    </a:p>
                  </a:txBody>
                  <a:tcPr/>
                </a:tc>
                <a:tc>
                  <a:txBody>
                    <a:bodyPr/>
                    <a:lstStyle/>
                    <a:p>
                      <a:r>
                        <a:rPr lang="en-NZ" dirty="0" smtClean="0"/>
                        <a:t>1.</a:t>
                      </a:r>
                      <a:endParaRPr lang="en-NZ" dirty="0"/>
                    </a:p>
                  </a:txBody>
                  <a:tcPr/>
                </a:tc>
              </a:tr>
              <a:tr h="480264">
                <a:tc>
                  <a:txBody>
                    <a:bodyPr/>
                    <a:lstStyle/>
                    <a:p>
                      <a:r>
                        <a:rPr lang="en-NZ" dirty="0" smtClean="0"/>
                        <a:t>2.</a:t>
                      </a:r>
                      <a:endParaRPr lang="en-NZ" dirty="0"/>
                    </a:p>
                  </a:txBody>
                  <a:tcPr/>
                </a:tc>
                <a:tc>
                  <a:txBody>
                    <a:bodyPr/>
                    <a:lstStyle/>
                    <a:p>
                      <a:r>
                        <a:rPr lang="en-NZ" dirty="0" smtClean="0"/>
                        <a:t>2.</a:t>
                      </a:r>
                      <a:endParaRPr lang="en-NZ" dirty="0"/>
                    </a:p>
                  </a:txBody>
                  <a:tcPr/>
                </a:tc>
              </a:tr>
              <a:tr h="480264">
                <a:tc>
                  <a:txBody>
                    <a:bodyPr/>
                    <a:lstStyle/>
                    <a:p>
                      <a:r>
                        <a:rPr lang="en-NZ" dirty="0" smtClean="0"/>
                        <a:t>3.</a:t>
                      </a:r>
                      <a:endParaRPr lang="en-NZ" dirty="0"/>
                    </a:p>
                  </a:txBody>
                  <a:tcPr/>
                </a:tc>
                <a:tc>
                  <a:txBody>
                    <a:bodyPr/>
                    <a:lstStyle/>
                    <a:p>
                      <a:r>
                        <a:rPr lang="en-NZ" dirty="0" smtClean="0"/>
                        <a:t>3.</a:t>
                      </a:r>
                      <a:endParaRPr lang="en-NZ" dirty="0"/>
                    </a:p>
                  </a:txBody>
                  <a:tcPr/>
                </a:tc>
              </a:tr>
              <a:tr h="480264">
                <a:tc>
                  <a:txBody>
                    <a:bodyPr/>
                    <a:lstStyle/>
                    <a:p>
                      <a:r>
                        <a:rPr lang="en-NZ" dirty="0" smtClean="0"/>
                        <a:t>4.</a:t>
                      </a:r>
                      <a:endParaRPr lang="en-NZ" dirty="0"/>
                    </a:p>
                  </a:txBody>
                  <a:tcPr/>
                </a:tc>
                <a:tc>
                  <a:txBody>
                    <a:bodyPr/>
                    <a:lstStyle/>
                    <a:p>
                      <a:r>
                        <a:rPr lang="en-NZ" dirty="0" smtClean="0"/>
                        <a:t>4.</a:t>
                      </a:r>
                      <a:endParaRPr lang="en-NZ" dirty="0"/>
                    </a:p>
                  </a:txBody>
                  <a:tcPr/>
                </a:tc>
              </a:tr>
              <a:tr h="480264">
                <a:tc>
                  <a:txBody>
                    <a:bodyPr/>
                    <a:lstStyle/>
                    <a:p>
                      <a:r>
                        <a:rPr lang="en-NZ" dirty="0" smtClean="0"/>
                        <a:t>5.</a:t>
                      </a:r>
                      <a:endParaRPr lang="en-NZ" dirty="0"/>
                    </a:p>
                  </a:txBody>
                  <a:tcPr/>
                </a:tc>
                <a:tc>
                  <a:txBody>
                    <a:bodyPr/>
                    <a:lstStyle/>
                    <a:p>
                      <a:r>
                        <a:rPr lang="en-NZ" dirty="0" smtClean="0"/>
                        <a:t>5.</a:t>
                      </a:r>
                      <a:endParaRPr lang="en-NZ" dirty="0"/>
                    </a:p>
                  </a:txBody>
                  <a:tcPr/>
                </a:tc>
              </a:tr>
              <a:tr h="480264">
                <a:tc>
                  <a:txBody>
                    <a:bodyPr/>
                    <a:lstStyle/>
                    <a:p>
                      <a:r>
                        <a:rPr lang="en-NZ" dirty="0" smtClean="0"/>
                        <a:t>6.</a:t>
                      </a:r>
                      <a:endParaRPr lang="en-NZ" dirty="0"/>
                    </a:p>
                  </a:txBody>
                  <a:tcPr/>
                </a:tc>
                <a:tc>
                  <a:txBody>
                    <a:bodyPr/>
                    <a:lstStyle/>
                    <a:p>
                      <a:r>
                        <a:rPr lang="en-NZ" dirty="0" smtClean="0"/>
                        <a:t>6.</a:t>
                      </a:r>
                      <a:endParaRPr lang="en-NZ" dirty="0"/>
                    </a:p>
                  </a:txBody>
                  <a:tcPr/>
                </a:tc>
              </a:tr>
              <a:tr h="1894738">
                <a:tc gridSpan="2">
                  <a:txBody>
                    <a:bodyPr/>
                    <a:lstStyle/>
                    <a:p>
                      <a:r>
                        <a:rPr lang="en-NZ" dirty="0" smtClean="0"/>
                        <a:t>INTERESTING</a:t>
                      </a:r>
                    </a:p>
                    <a:p>
                      <a:r>
                        <a:rPr lang="en-NZ" dirty="0" smtClean="0"/>
                        <a:t>-</a:t>
                      </a:r>
                    </a:p>
                    <a:p>
                      <a:r>
                        <a:rPr lang="en-NZ" dirty="0" smtClean="0"/>
                        <a:t>-</a:t>
                      </a:r>
                    </a:p>
                    <a:p>
                      <a:r>
                        <a:rPr lang="en-NZ" dirty="0" smtClean="0"/>
                        <a:t>-</a:t>
                      </a:r>
                    </a:p>
                    <a:p>
                      <a:endParaRPr lang="en-NZ" dirty="0"/>
                    </a:p>
                  </a:txBody>
                  <a:tcPr/>
                </a:tc>
                <a:tc hMerge="1">
                  <a:txBody>
                    <a:bodyPr/>
                    <a:lstStyle/>
                    <a:p>
                      <a:endParaRPr lang="en-NZ" dirty="0"/>
                    </a:p>
                  </a:txBody>
                  <a:tcPr/>
                </a:tc>
              </a:tr>
            </a:tbl>
          </a:graphicData>
        </a:graphic>
      </p:graphicFrame>
      <p:sp>
        <p:nvSpPr>
          <p:cNvPr id="5" name="Oval Callout 4"/>
          <p:cNvSpPr/>
          <p:nvPr/>
        </p:nvSpPr>
        <p:spPr>
          <a:xfrm rot="19296944">
            <a:off x="271274" y="-26907"/>
            <a:ext cx="2232248" cy="2232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What aspects of the stories shall we compare?</a:t>
            </a:r>
            <a:endParaRPr lang="en-NZ" dirty="0"/>
          </a:p>
        </p:txBody>
      </p:sp>
      <p:sp>
        <p:nvSpPr>
          <p:cNvPr id="6" name="Oval Callout 5"/>
          <p:cNvSpPr/>
          <p:nvPr/>
        </p:nvSpPr>
        <p:spPr>
          <a:xfrm rot="995601">
            <a:off x="6644445" y="152636"/>
            <a:ext cx="2232248" cy="2232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What aspects of the stories shall we contrast?</a:t>
            </a:r>
            <a:endParaRPr lang="en-NZ" dirty="0"/>
          </a:p>
        </p:txBody>
      </p:sp>
      <p:sp>
        <p:nvSpPr>
          <p:cNvPr id="7" name="Rectangular Callout 6"/>
          <p:cNvSpPr/>
          <p:nvPr/>
        </p:nvSpPr>
        <p:spPr>
          <a:xfrm rot="2493974">
            <a:off x="6987830" y="2953762"/>
            <a:ext cx="2016224" cy="1080120"/>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chemeClr val="tx1"/>
                </a:solidFill>
              </a:rPr>
              <a:t>Include a point about narrative methods.</a:t>
            </a:r>
            <a:endParaRPr lang="en-NZ" dirty="0">
              <a:solidFill>
                <a:schemeClr val="tx1"/>
              </a:solidFill>
            </a:endParaRPr>
          </a:p>
        </p:txBody>
      </p:sp>
    </p:spTree>
    <p:extLst>
      <p:ext uri="{BB962C8B-B14F-4D97-AF65-F5344CB8AC3E}">
        <p14:creationId xmlns:p14="http://schemas.microsoft.com/office/powerpoint/2010/main" val="3281364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509120"/>
            <a:ext cx="8568952"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p:txBody>
          <a:bodyPr/>
          <a:lstStyle/>
          <a:p>
            <a:r>
              <a:rPr lang="en-NZ" dirty="0" smtClean="0"/>
              <a:t>Essay topics</a:t>
            </a:r>
            <a:endParaRPr lang="en-NZ" dirty="0"/>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r>
              <a:rPr lang="en-NZ" dirty="0" smtClean="0"/>
              <a:t>Discuss </a:t>
            </a:r>
            <a:r>
              <a:rPr lang="en-NZ" b="1" dirty="0" smtClean="0">
                <a:solidFill>
                  <a:schemeClr val="accent6">
                    <a:lumMod val="75000"/>
                  </a:schemeClr>
                </a:solidFill>
              </a:rPr>
              <a:t>how</a:t>
            </a:r>
            <a:r>
              <a:rPr lang="en-NZ" dirty="0" smtClean="0"/>
              <a:t> two writers use different </a:t>
            </a:r>
            <a:r>
              <a:rPr lang="en-NZ" b="1" dirty="0" smtClean="0">
                <a:solidFill>
                  <a:schemeClr val="accent6">
                    <a:lumMod val="75000"/>
                  </a:schemeClr>
                </a:solidFill>
              </a:rPr>
              <a:t>narrative methods </a:t>
            </a:r>
            <a:r>
              <a:rPr lang="en-NZ" dirty="0" smtClean="0"/>
              <a:t>to explore similar </a:t>
            </a:r>
            <a:r>
              <a:rPr lang="en-NZ" b="1" dirty="0" smtClean="0">
                <a:solidFill>
                  <a:schemeClr val="accent6">
                    <a:lumMod val="75000"/>
                  </a:schemeClr>
                </a:solidFill>
              </a:rPr>
              <a:t>themes</a:t>
            </a:r>
            <a:r>
              <a:rPr lang="en-NZ" dirty="0" smtClean="0"/>
              <a:t> in two stories from your selection.</a:t>
            </a:r>
          </a:p>
          <a:p>
            <a:r>
              <a:rPr lang="en-NZ" dirty="0" smtClean="0"/>
              <a:t>Discuss </a:t>
            </a:r>
            <a:r>
              <a:rPr lang="en-NZ" b="1" dirty="0" smtClean="0">
                <a:solidFill>
                  <a:schemeClr val="accent6">
                    <a:lumMod val="75000"/>
                  </a:schemeClr>
                </a:solidFill>
              </a:rPr>
              <a:t>how</a:t>
            </a:r>
            <a:r>
              <a:rPr lang="en-NZ" dirty="0" smtClean="0"/>
              <a:t> two authors comment on the </a:t>
            </a:r>
            <a:r>
              <a:rPr lang="en-NZ" b="1" dirty="0" smtClean="0">
                <a:solidFill>
                  <a:schemeClr val="accent6">
                    <a:lumMod val="75000"/>
                  </a:schemeClr>
                </a:solidFill>
              </a:rPr>
              <a:t>conflicts</a:t>
            </a:r>
            <a:r>
              <a:rPr lang="en-NZ" b="1" dirty="0" smtClean="0">
                <a:solidFill>
                  <a:schemeClr val="tx2">
                    <a:lumMod val="75000"/>
                  </a:schemeClr>
                </a:solidFill>
              </a:rPr>
              <a:t> </a:t>
            </a:r>
            <a:r>
              <a:rPr lang="en-NZ" dirty="0" smtClean="0"/>
              <a:t>between </a:t>
            </a:r>
            <a:r>
              <a:rPr lang="en-NZ" b="1" dirty="0" smtClean="0">
                <a:solidFill>
                  <a:schemeClr val="accent6">
                    <a:lumMod val="75000"/>
                  </a:schemeClr>
                </a:solidFill>
              </a:rPr>
              <a:t>tradition and modernity </a:t>
            </a:r>
            <a:r>
              <a:rPr lang="en-NZ" dirty="0" smtClean="0"/>
              <a:t>in two stories from your selection.</a:t>
            </a:r>
          </a:p>
          <a:p>
            <a:r>
              <a:rPr lang="en-NZ" dirty="0" smtClean="0"/>
              <a:t>Discuss </a:t>
            </a:r>
            <a:r>
              <a:rPr lang="en-NZ" b="1" dirty="0" smtClean="0">
                <a:solidFill>
                  <a:schemeClr val="accent6">
                    <a:lumMod val="75000"/>
                  </a:schemeClr>
                </a:solidFill>
              </a:rPr>
              <a:t>ways</a:t>
            </a:r>
            <a:r>
              <a:rPr lang="en-NZ" dirty="0" smtClean="0"/>
              <a:t> that two stories </a:t>
            </a:r>
            <a:r>
              <a:rPr lang="en-NZ" b="1" dirty="0" smtClean="0">
                <a:solidFill>
                  <a:schemeClr val="accent6">
                    <a:lumMod val="75000"/>
                  </a:schemeClr>
                </a:solidFill>
              </a:rPr>
              <a:t>explore nature</a:t>
            </a:r>
            <a:r>
              <a:rPr lang="en-NZ" dirty="0" smtClean="0"/>
              <a:t>.</a:t>
            </a:r>
          </a:p>
          <a:p>
            <a:endParaRPr lang="en-NZ" dirty="0"/>
          </a:p>
          <a:p>
            <a:pPr marL="0" indent="0">
              <a:buNone/>
            </a:pPr>
            <a:r>
              <a:rPr lang="en-NZ" i="1" dirty="0" smtClean="0">
                <a:solidFill>
                  <a:schemeClr val="bg1"/>
                </a:solidFill>
              </a:rPr>
              <a:t>Firstly, turn each essay topic into a question, using the key words of the topic. Questions help us to understand what the topic is implying and what the examiners REALLY want us to write about.</a:t>
            </a:r>
          </a:p>
          <a:p>
            <a:pPr marL="0" indent="0">
              <a:buNone/>
            </a:pPr>
            <a:r>
              <a:rPr lang="en-NZ" i="1" dirty="0" smtClean="0">
                <a:solidFill>
                  <a:schemeClr val="bg1"/>
                </a:solidFill>
              </a:rPr>
              <a:t>They also give us a clearer path to brainstorm.</a:t>
            </a:r>
            <a:endParaRPr lang="en-NZ" i="1" dirty="0">
              <a:solidFill>
                <a:schemeClr val="bg1"/>
              </a:solidFill>
            </a:endParaRPr>
          </a:p>
        </p:txBody>
      </p:sp>
      <p:sp>
        <p:nvSpPr>
          <p:cNvPr id="5" name="Cloud Callout 4"/>
          <p:cNvSpPr/>
          <p:nvPr/>
        </p:nvSpPr>
        <p:spPr>
          <a:xfrm>
            <a:off x="6983760" y="0"/>
            <a:ext cx="2160240" cy="14401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Key words are highlighted</a:t>
            </a:r>
            <a:endParaRPr lang="en-NZ" dirty="0"/>
          </a:p>
        </p:txBody>
      </p:sp>
      <p:pic>
        <p:nvPicPr>
          <p:cNvPr id="1026" name="Picture 2" descr="C:\Users\tp\AppData\Local\Microsoft\Windows\Temporary Internet Files\Content.IE5\0DQJXDR9\MC9003595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133"/>
            <a:ext cx="1831543" cy="158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6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87000"/>
          </a:blip>
          <a:stretch>
            <a:fillRect/>
          </a:stretch>
        </p:blipFill>
        <p:spPr>
          <a:xfrm>
            <a:off x="0" y="0"/>
            <a:ext cx="9144000" cy="6858000"/>
          </a:xfrm>
          <a:prstGeom prst="rect">
            <a:avLst/>
          </a:prstGeom>
        </p:spPr>
      </p:pic>
      <p:sp>
        <p:nvSpPr>
          <p:cNvPr id="2" name="Title 1"/>
          <p:cNvSpPr>
            <a:spLocks noGrp="1"/>
          </p:cNvSpPr>
          <p:nvPr>
            <p:ph type="title"/>
          </p:nvPr>
        </p:nvSpPr>
        <p:spPr>
          <a:xfrm>
            <a:off x="457200" y="116632"/>
            <a:ext cx="8229600" cy="562074"/>
          </a:xfrm>
        </p:spPr>
        <p:txBody>
          <a:bodyPr>
            <a:normAutofit fontScale="90000"/>
          </a:bodyPr>
          <a:lstStyle/>
          <a:p>
            <a:r>
              <a:rPr lang="en-NZ" dirty="0" smtClean="0"/>
              <a:t>Character – </a:t>
            </a:r>
            <a:r>
              <a:rPr lang="en-NZ" i="1" dirty="0" err="1" smtClean="0"/>
              <a:t>Da</a:t>
            </a:r>
            <a:r>
              <a:rPr lang="en-NZ" i="1" dirty="0" smtClean="0"/>
              <a:t>-duh</a:t>
            </a:r>
            <a:endParaRPr lang="en-NZ" i="1" dirty="0"/>
          </a:p>
        </p:txBody>
      </p:sp>
      <p:sp>
        <p:nvSpPr>
          <p:cNvPr id="3" name="Content Placeholder 2"/>
          <p:cNvSpPr>
            <a:spLocks noGrp="1"/>
          </p:cNvSpPr>
          <p:nvPr>
            <p:ph idx="1"/>
          </p:nvPr>
        </p:nvSpPr>
        <p:spPr>
          <a:xfrm>
            <a:off x="107504" y="764704"/>
            <a:ext cx="8856984" cy="6093296"/>
          </a:xfrm>
        </p:spPr>
        <p:txBody>
          <a:bodyPr>
            <a:normAutofit fontScale="40000" lnSpcReduction="20000"/>
          </a:bodyPr>
          <a:lstStyle/>
          <a:p>
            <a:pPr>
              <a:buNone/>
            </a:pPr>
            <a:r>
              <a:rPr lang="en-NZ" dirty="0" smtClean="0"/>
              <a:t/>
            </a:r>
            <a:br>
              <a:rPr lang="en-NZ" dirty="0" smtClean="0"/>
            </a:br>
            <a:r>
              <a:rPr lang="en-NZ" sz="4500" dirty="0" err="1" smtClean="0"/>
              <a:t>Da</a:t>
            </a:r>
            <a:r>
              <a:rPr lang="en-NZ" sz="4500" dirty="0" smtClean="0"/>
              <a:t>-duh is the narrator’s eighty-year-old grandmother. She has lived her whole life on Barbados and is confident and proud of her lifestyle, surroundings, and ways of looking at the world. She dislikes the trappings of the modern world, such as any form of machinery, and is uncomfortable in the city of Bridgetown. When </a:t>
            </a:r>
            <a:r>
              <a:rPr lang="en-NZ" sz="4500" dirty="0" err="1" smtClean="0"/>
              <a:t>Da</a:t>
            </a:r>
            <a:r>
              <a:rPr lang="en-NZ" sz="4500" dirty="0" smtClean="0"/>
              <a:t>-duh first meets the narrator, the narrator imagines that she saw ‘‘something in me which for some reason she found disturbing.’’ However, </a:t>
            </a:r>
            <a:r>
              <a:rPr lang="en-NZ" sz="4500" dirty="0" err="1" smtClean="0"/>
              <a:t>Da</a:t>
            </a:r>
            <a:r>
              <a:rPr lang="en-NZ" sz="4500" dirty="0" smtClean="0"/>
              <a:t>-duh also feels connected to her granddaughter, as evidenced when she clasps her hand. </a:t>
            </a:r>
          </a:p>
          <a:p>
            <a:pPr>
              <a:buNone/>
            </a:pPr>
            <a:r>
              <a:rPr lang="en-NZ" sz="4500" dirty="0" err="1" smtClean="0"/>
              <a:t>Da</a:t>
            </a:r>
            <a:r>
              <a:rPr lang="en-NZ" sz="4500" dirty="0" smtClean="0"/>
              <a:t>-duh is completely at home in the countryside of St. Thomas where she lives. She takes her granddaughter on daily walks on the land surrounding her house. She shows off the glories of the natural world, and listens with an air of fear to her granddaughter’s descriptions of life in New York. She is not accustomed to having her life challenged, as her granddaughter does, and she attempts to assert authority through the royal palm tree, which is the tallest thing she has ever seen. When her granddaughter tells her about the Empire State building, </a:t>
            </a:r>
            <a:r>
              <a:rPr lang="en-NZ" sz="4500" dirty="0" err="1" smtClean="0"/>
              <a:t>Da</a:t>
            </a:r>
            <a:r>
              <a:rPr lang="en-NZ" sz="4500" dirty="0" smtClean="0"/>
              <a:t>-duh is finally defeated. </a:t>
            </a:r>
          </a:p>
          <a:p>
            <a:pPr>
              <a:buNone/>
            </a:pPr>
            <a:r>
              <a:rPr lang="en-NZ" sz="4500" dirty="0" smtClean="0"/>
              <a:t>The small instances of surrender that the narrator had seen throughout the visit now pervades </a:t>
            </a:r>
            <a:r>
              <a:rPr lang="en-NZ" sz="4500" dirty="0" err="1" smtClean="0"/>
              <a:t>Daduh’s</a:t>
            </a:r>
            <a:r>
              <a:rPr lang="en-NZ" sz="4500" dirty="0" smtClean="0"/>
              <a:t> person. Instead of eagerly going on walks, she spends mornings staring out the window and spends her afternoons napping; grandmother and granddaughter take only brief, dispirited walks. </a:t>
            </a:r>
          </a:p>
          <a:p>
            <a:pPr>
              <a:buNone/>
            </a:pPr>
            <a:r>
              <a:rPr lang="en-NZ" sz="4500" dirty="0" smtClean="0"/>
              <a:t>She dies shortly after her family leaves, and her death suggests both her stubbornness and her defeat. When Britain sends planes to fly low over the island in retaliations for riots and strikes, </a:t>
            </a:r>
            <a:r>
              <a:rPr lang="en-NZ" sz="4500" dirty="0" err="1" smtClean="0"/>
              <a:t>Da</a:t>
            </a:r>
            <a:r>
              <a:rPr lang="en-NZ" sz="4500" dirty="0" smtClean="0"/>
              <a:t>-duh, alone among her community, refuses to take cover in the cane fields. She stays in the house and watches the planes. The narrator imagines that it must have seemed to </a:t>
            </a:r>
            <a:r>
              <a:rPr lang="en-NZ" sz="4500" dirty="0" err="1" smtClean="0"/>
              <a:t>Da</a:t>
            </a:r>
            <a:r>
              <a:rPr lang="en-NZ" sz="4500" dirty="0" smtClean="0"/>
              <a:t>-duh that the planes were going to destroy her house and the whole island. When the rest of the village returns to their homes after the planes have departed, </a:t>
            </a:r>
            <a:r>
              <a:rPr lang="en-NZ" sz="4500" dirty="0" err="1" smtClean="0"/>
              <a:t>Da</a:t>
            </a:r>
            <a:r>
              <a:rPr lang="en-NZ" sz="4500" dirty="0" smtClean="0"/>
              <a:t>-duh is dead, still sitting in her chair at the window. </a:t>
            </a:r>
          </a:p>
          <a:p>
            <a:pPr>
              <a:buNone/>
            </a:pPr>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87000"/>
          </a:blip>
          <a:stretch>
            <a:fillRect/>
          </a:stretch>
        </p:blipFill>
        <p:spPr>
          <a:xfrm>
            <a:off x="0" y="0"/>
            <a:ext cx="9144000" cy="6858000"/>
          </a:xfrm>
          <a:prstGeom prst="rect">
            <a:avLst/>
          </a:prstGeom>
        </p:spPr>
      </p:pic>
      <p:sp>
        <p:nvSpPr>
          <p:cNvPr id="2" name="Title 1"/>
          <p:cNvSpPr>
            <a:spLocks noGrp="1"/>
          </p:cNvSpPr>
          <p:nvPr>
            <p:ph type="title"/>
          </p:nvPr>
        </p:nvSpPr>
        <p:spPr>
          <a:xfrm>
            <a:off x="457200" y="11266"/>
            <a:ext cx="8229600" cy="634082"/>
          </a:xfrm>
        </p:spPr>
        <p:txBody>
          <a:bodyPr>
            <a:normAutofit fontScale="90000"/>
          </a:bodyPr>
          <a:lstStyle/>
          <a:p>
            <a:r>
              <a:rPr lang="en-NZ" dirty="0" smtClean="0"/>
              <a:t>Character - </a:t>
            </a:r>
            <a:r>
              <a:rPr lang="en-NZ" i="1" dirty="0" smtClean="0"/>
              <a:t>Narrator</a:t>
            </a:r>
            <a:endParaRPr lang="en-NZ" i="1" dirty="0"/>
          </a:p>
        </p:txBody>
      </p:sp>
      <p:sp>
        <p:nvSpPr>
          <p:cNvPr id="3" name="Content Placeholder 2"/>
          <p:cNvSpPr>
            <a:spLocks noGrp="1"/>
          </p:cNvSpPr>
          <p:nvPr>
            <p:ph idx="1"/>
          </p:nvPr>
        </p:nvSpPr>
        <p:spPr>
          <a:xfrm>
            <a:off x="179512" y="692696"/>
            <a:ext cx="8507288" cy="6165304"/>
          </a:xfrm>
        </p:spPr>
        <p:txBody>
          <a:bodyPr>
            <a:normAutofit fontScale="55000" lnSpcReduction="20000"/>
          </a:bodyPr>
          <a:lstStyle/>
          <a:p>
            <a:pPr>
              <a:buNone/>
            </a:pPr>
            <a:r>
              <a:rPr lang="en-NZ" b="1" dirty="0" smtClean="0"/>
              <a:t>Narrator</a:t>
            </a:r>
            <a:r>
              <a:rPr lang="en-NZ" dirty="0" smtClean="0"/>
              <a:t/>
            </a:r>
            <a:br>
              <a:rPr lang="en-NZ" dirty="0" smtClean="0"/>
            </a:br>
            <a:r>
              <a:rPr lang="en-NZ" dirty="0" smtClean="0"/>
              <a:t>The narrator is nine years old when she visits Barbados and meets her grandmother, </a:t>
            </a:r>
            <a:r>
              <a:rPr lang="en-NZ" dirty="0" err="1" smtClean="0"/>
              <a:t>Da</a:t>
            </a:r>
            <a:r>
              <a:rPr lang="en-NZ" dirty="0" smtClean="0"/>
              <a:t>-duh, for the first time. The narrator is a strong-willed, unique child. Her stubbornness matches </a:t>
            </a:r>
            <a:r>
              <a:rPr lang="en-NZ" dirty="0" err="1" smtClean="0"/>
              <a:t>Da-duh’s</a:t>
            </a:r>
            <a:r>
              <a:rPr lang="en-NZ" dirty="0" smtClean="0"/>
              <a:t>, and both of them immediately recognize this similarity. Sensing this, the two lock gazes upon first meeting, and the narrator revels in her triumph when her grandmother looks away first. </a:t>
            </a:r>
          </a:p>
          <a:p>
            <a:pPr>
              <a:buNone/>
            </a:pPr>
            <a:r>
              <a:rPr lang="en-NZ" dirty="0" smtClean="0"/>
              <a:t>Their likeness draws them together. On the day after their arrival, the pattern of their relationship emerges when </a:t>
            </a:r>
            <a:r>
              <a:rPr lang="en-NZ" dirty="0" err="1" smtClean="0"/>
              <a:t>Da</a:t>
            </a:r>
            <a:r>
              <a:rPr lang="en-NZ" dirty="0" smtClean="0"/>
              <a:t>-duh takes her granddaughter on a walk through the countryside. </a:t>
            </a:r>
            <a:r>
              <a:rPr lang="en-NZ" dirty="0" err="1" smtClean="0"/>
              <a:t>Da</a:t>
            </a:r>
            <a:r>
              <a:rPr lang="en-NZ" dirty="0" smtClean="0"/>
              <a:t>-duh shows off her world, and when prodded by her grandmother, the narrator agrees that they have no natural, healthy environments like this in Brooklyn. </a:t>
            </a:r>
            <a:r>
              <a:rPr lang="en-NZ" dirty="0" err="1" smtClean="0"/>
              <a:t>Da-duh’s</a:t>
            </a:r>
            <a:r>
              <a:rPr lang="en-NZ" dirty="0" smtClean="0"/>
              <a:t> comments make the girl realize what her world is missing. At the same time, however, the natural world discomfits the girl. She sees the sugar canes as ‘‘giant weeds’’ and thinks they have taken over the island. The narrator brings into her grandmother’s world songs, dances, ideas, and descriptions of the city, which her grandmother listens to, with a sense of disbelief. Throughout the course of the visit, grandmother and granddaughter battle over whose world is more grand. </a:t>
            </a:r>
          </a:p>
          <a:p>
            <a:pPr>
              <a:buNone/>
            </a:pPr>
            <a:r>
              <a:rPr lang="en-NZ" dirty="0" smtClean="0"/>
              <a:t>Toward the end of the trip, however, the narrator wins the battle with finality when she tells </a:t>
            </a:r>
            <a:r>
              <a:rPr lang="en-NZ" dirty="0" err="1" smtClean="0"/>
              <a:t>Daduh</a:t>
            </a:r>
            <a:r>
              <a:rPr lang="en-NZ" dirty="0" smtClean="0"/>
              <a:t> about the Empire State building, which would tower over the royal palm tree, the tallest thing that </a:t>
            </a:r>
            <a:r>
              <a:rPr lang="en-NZ" dirty="0" err="1" smtClean="0"/>
              <a:t>Da</a:t>
            </a:r>
            <a:r>
              <a:rPr lang="en-NZ" dirty="0" smtClean="0"/>
              <a:t>-duh has ever seen. However, the narrator is able to take little delight in her victory. For the rest of the trip, she tries to perk her grandmother up by performing songs. </a:t>
            </a:r>
          </a:p>
          <a:p>
            <a:r>
              <a:rPr lang="en-NZ" dirty="0" smtClean="0"/>
              <a:t>After leaving the island, the narrator never sees her grandmother again because </a:t>
            </a:r>
            <a:r>
              <a:rPr lang="en-NZ" dirty="0" err="1" smtClean="0"/>
              <a:t>Da</a:t>
            </a:r>
            <a:r>
              <a:rPr lang="en-NZ" dirty="0" smtClean="0"/>
              <a:t>-duh dies soon thereafter. The memory of </a:t>
            </a:r>
            <a:r>
              <a:rPr lang="en-NZ" dirty="0" err="1" smtClean="0"/>
              <a:t>Da</a:t>
            </a:r>
            <a:r>
              <a:rPr lang="en-NZ" dirty="0" smtClean="0"/>
              <a:t>-duh, and the way she belittled her, remains with the narrator for the rest of her life. She also learns a valuable lesson from her grandmother: that in its unique way, the rural, natural world is as important as the urban, technological world and has something of value to offer her.</a:t>
            </a:r>
          </a:p>
          <a:p>
            <a:endParaRPr lang="en-N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87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NZ" dirty="0" smtClean="0"/>
              <a:t>Critical Overview</a:t>
            </a:r>
            <a:endParaRPr lang="en-NZ" dirty="0"/>
          </a:p>
        </p:txBody>
      </p:sp>
      <p:sp>
        <p:nvSpPr>
          <p:cNvPr id="3" name="Content Placeholder 2"/>
          <p:cNvSpPr>
            <a:spLocks noGrp="1"/>
          </p:cNvSpPr>
          <p:nvPr>
            <p:ph idx="1"/>
          </p:nvPr>
        </p:nvSpPr>
        <p:spPr/>
        <p:txBody>
          <a:bodyPr>
            <a:normAutofit fontScale="92500" lnSpcReduction="20000"/>
          </a:bodyPr>
          <a:lstStyle/>
          <a:p>
            <a:r>
              <a:rPr lang="en-NZ" dirty="0" smtClean="0"/>
              <a:t>‘‘To </a:t>
            </a:r>
            <a:r>
              <a:rPr lang="en-NZ" dirty="0" err="1" smtClean="0"/>
              <a:t>Da</a:t>
            </a:r>
            <a:r>
              <a:rPr lang="en-NZ" dirty="0" smtClean="0"/>
              <a:t>-duh, in Memoriam’’ was originally published in 1967. Although it drew the attention of a few early literary scholars, at that time Marshall had a relatively small audience. Lloyd W. Brown wrote in a 1974 article for </a:t>
            </a:r>
            <a:r>
              <a:rPr lang="en-NZ" i="1" dirty="0" smtClean="0"/>
              <a:t>Novel: A Forum on Fiction</a:t>
            </a:r>
            <a:r>
              <a:rPr lang="en-NZ" dirty="0" smtClean="0"/>
              <a:t> that such neglect is ‘‘unfortunate, because </a:t>
            </a:r>
            <a:r>
              <a:rPr lang="en-NZ" dirty="0" err="1" smtClean="0"/>
              <a:t>Paule</a:t>
            </a:r>
            <a:r>
              <a:rPr lang="en-NZ" dirty="0" smtClean="0"/>
              <a:t> Marshall’s major themes are both significant and timely’’ and help to define the contemporary African American identity. In 1983, ‘‘To </a:t>
            </a:r>
            <a:r>
              <a:rPr lang="en-NZ" dirty="0" err="1" smtClean="0"/>
              <a:t>Da</a:t>
            </a:r>
            <a:r>
              <a:rPr lang="en-NZ" dirty="0" smtClean="0"/>
              <a:t>-duh, in Memoriam’’ was reissued and published in Marshall’s collection </a:t>
            </a:r>
            <a:r>
              <a:rPr lang="en-NZ" i="1" dirty="0" err="1" smtClean="0"/>
              <a:t>Reena</a:t>
            </a:r>
            <a:r>
              <a:rPr lang="en-NZ" i="1" dirty="0" smtClean="0"/>
              <a:t>, and Other Stories</a:t>
            </a:r>
            <a:r>
              <a:rPr lang="en-NZ" dirty="0" smtClean="0"/>
              <a:t>.</a:t>
            </a:r>
            <a:endParaRPr lang="en-N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ule marshall.jpg"/>
          <p:cNvPicPr>
            <a:picLocks noChangeAspect="1"/>
          </p:cNvPicPr>
          <p:nvPr/>
        </p:nvPicPr>
        <p:blipFill>
          <a:blip r:embed="rId2">
            <a:lum bright="81000" contrast="-50000"/>
          </a:blip>
          <a:stretch>
            <a:fillRect/>
          </a:stretch>
        </p:blipFill>
        <p:spPr>
          <a:xfrm>
            <a:off x="827584" y="-243408"/>
            <a:ext cx="7704856" cy="8021867"/>
          </a:xfrm>
          <a:prstGeom prst="rect">
            <a:avLst/>
          </a:prstGeom>
        </p:spPr>
      </p:pic>
      <p:sp>
        <p:nvSpPr>
          <p:cNvPr id="2" name="Title 1"/>
          <p:cNvSpPr>
            <a:spLocks noGrp="1"/>
          </p:cNvSpPr>
          <p:nvPr>
            <p:ph type="title"/>
          </p:nvPr>
        </p:nvSpPr>
        <p:spPr>
          <a:xfrm>
            <a:off x="428596" y="0"/>
            <a:ext cx="8229600" cy="836712"/>
          </a:xfrm>
        </p:spPr>
        <p:txBody>
          <a:bodyPr/>
          <a:lstStyle/>
          <a:p>
            <a:r>
              <a:rPr lang="en-NZ" dirty="0" smtClean="0"/>
              <a:t>Biography</a:t>
            </a:r>
            <a:endParaRPr lang="en-NZ" dirty="0"/>
          </a:p>
        </p:txBody>
      </p:sp>
      <p:sp>
        <p:nvSpPr>
          <p:cNvPr id="3" name="Content Placeholder 2"/>
          <p:cNvSpPr>
            <a:spLocks noGrp="1"/>
          </p:cNvSpPr>
          <p:nvPr>
            <p:ph idx="1"/>
          </p:nvPr>
        </p:nvSpPr>
        <p:spPr>
          <a:xfrm>
            <a:off x="827584" y="980728"/>
            <a:ext cx="7704856" cy="5688632"/>
          </a:xfrm>
        </p:spPr>
        <p:txBody>
          <a:bodyPr>
            <a:normAutofit fontScale="62500" lnSpcReduction="20000"/>
          </a:bodyPr>
          <a:lstStyle/>
          <a:p>
            <a:pPr>
              <a:buNone/>
            </a:pPr>
            <a:r>
              <a:rPr lang="en-NZ" sz="2300" i="1" smtClean="0"/>
              <a:t>From Wikipedia</a:t>
            </a:r>
            <a:endParaRPr lang="en-NZ" sz="2300" i="1" dirty="0" smtClean="0"/>
          </a:p>
          <a:p>
            <a:pPr>
              <a:buNone/>
            </a:pPr>
            <a:endParaRPr lang="en-NZ" sz="2300" i="1" dirty="0" smtClean="0"/>
          </a:p>
          <a:p>
            <a:pPr>
              <a:buNone/>
            </a:pPr>
            <a:r>
              <a:rPr lang="en-NZ" b="1" dirty="0" err="1" smtClean="0"/>
              <a:t>Paule</a:t>
            </a:r>
            <a:r>
              <a:rPr lang="en-NZ" b="1" dirty="0" smtClean="0"/>
              <a:t> Marshall</a:t>
            </a:r>
            <a:r>
              <a:rPr lang="en-NZ" dirty="0" smtClean="0"/>
              <a:t> (born April 9, 1929) is an American author. She was born </a:t>
            </a:r>
            <a:r>
              <a:rPr lang="en-NZ" dirty="0" err="1" smtClean="0"/>
              <a:t>Valenza</a:t>
            </a:r>
            <a:r>
              <a:rPr lang="en-NZ" dirty="0" smtClean="0"/>
              <a:t> Pauline Burke in Brooklyn to Barbadian parents and educated at   Brooklyn College (1953) and Hunter College (1955). Early in her career, she wrote poetry, but later returned to prose. </a:t>
            </a:r>
            <a:endParaRPr lang="en-NZ" dirty="0"/>
          </a:p>
          <a:p>
            <a:pPr>
              <a:buNone/>
            </a:pPr>
            <a:endParaRPr lang="en-NZ" dirty="0" smtClean="0"/>
          </a:p>
          <a:p>
            <a:pPr>
              <a:buNone/>
            </a:pPr>
            <a:r>
              <a:rPr lang="en-NZ" dirty="0" smtClean="0"/>
              <a:t>Marshall has taught at  Virginia Commonwealth University and Berkeley in California, the  Iowa Writer’s Workshop, and  Yale University before holding the Helen Gould Sheppard Chair of Literature and Culture at New York University. She lives in Richmond, Virginia</a:t>
            </a:r>
          </a:p>
          <a:p>
            <a:pPr>
              <a:buNone/>
            </a:pPr>
            <a:r>
              <a:rPr lang="en-NZ" dirty="0" smtClean="0"/>
              <a:t>She is a  MacArthur Fellow and is a past winner of the  Dos </a:t>
            </a:r>
            <a:r>
              <a:rPr lang="en-NZ" dirty="0" err="1" smtClean="0"/>
              <a:t>Passos</a:t>
            </a:r>
            <a:r>
              <a:rPr lang="en-NZ" dirty="0" smtClean="0"/>
              <a:t>  Prize for Literature. She was designated as a Literary Lion by the  New York Public Library in 1994.</a:t>
            </a:r>
          </a:p>
          <a:p>
            <a:pPr>
              <a:buNone/>
            </a:pPr>
            <a:endParaRPr lang="en-NZ" dirty="0" smtClean="0"/>
          </a:p>
          <a:p>
            <a:pPr>
              <a:buNone/>
            </a:pPr>
            <a:r>
              <a:rPr lang="en-NZ" dirty="0" smtClean="0"/>
              <a:t>"I realise that it is fashionable now to dismiss the traditional novel as something of an anachronism, but to me it is still a vital form. Not only does it allow for the kind of full-blown, richly detailed writing that I love… but it permits me to operate on many levels and to explore both the inner state of my characters as well as the worlds beyond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87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normAutofit fontScale="77500" lnSpcReduction="20000"/>
          </a:bodyPr>
          <a:lstStyle/>
          <a:p>
            <a:pPr>
              <a:buNone/>
            </a:pPr>
            <a:r>
              <a:rPr lang="en-GB" dirty="0" smtClean="0"/>
              <a:t>The narrator in this story remembers her visit from New York to her mother’s home country, which to her is the ‘alien sight and sounds of Barbados’. The story hinges on the relationship formed between the young girl and her grandmother, </a:t>
            </a:r>
            <a:r>
              <a:rPr lang="en-GB" dirty="0" err="1" smtClean="0"/>
              <a:t>Da</a:t>
            </a:r>
            <a:r>
              <a:rPr lang="en-GB" dirty="0" smtClean="0"/>
              <a:t>-duh of the title. While the Caribbean is unfamiliar to the young girl, who sees it as ‘some dangerous place’, </a:t>
            </a:r>
            <a:r>
              <a:rPr lang="en-GB" dirty="0" err="1" smtClean="0"/>
              <a:t>Da</a:t>
            </a:r>
            <a:r>
              <a:rPr lang="en-GB" dirty="0" smtClean="0"/>
              <a:t>-duh wants to show off its qualities, and a competition is established between the girl and the grandmother, between youth and age, between modernity and tradition and between New York and Barbados, which culminates in the girl’s assertion of the height of the Empire State Building, which dwarfs all that </a:t>
            </a:r>
            <a:r>
              <a:rPr lang="en-GB" dirty="0" err="1" smtClean="0"/>
              <a:t>Da</a:t>
            </a:r>
            <a:r>
              <a:rPr lang="en-GB" dirty="0" smtClean="0"/>
              <a:t>-duh shows her. The young girl’s triumph, however, is tempered at the end of the story by ‘the shadow’ of </a:t>
            </a:r>
            <a:r>
              <a:rPr lang="en-GB" dirty="0" err="1" smtClean="0"/>
              <a:t>Da-duh’s</a:t>
            </a:r>
            <a:r>
              <a:rPr lang="en-GB" dirty="0" smtClean="0"/>
              <a:t> death.</a:t>
            </a: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87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NZ" dirty="0" smtClean="0"/>
              <a:t>EXTENSION</a:t>
            </a:r>
            <a:endParaRPr lang="en-NZ" dirty="0"/>
          </a:p>
        </p:txBody>
      </p:sp>
      <p:sp>
        <p:nvSpPr>
          <p:cNvPr id="3" name="Content Placeholder 2"/>
          <p:cNvSpPr>
            <a:spLocks noGrp="1"/>
          </p:cNvSpPr>
          <p:nvPr>
            <p:ph idx="1"/>
          </p:nvPr>
        </p:nvSpPr>
        <p:spPr/>
        <p:txBody>
          <a:bodyPr>
            <a:normAutofit fontScale="92500" lnSpcReduction="20000"/>
          </a:bodyPr>
          <a:lstStyle/>
          <a:p>
            <a:pPr>
              <a:buNone/>
            </a:pPr>
            <a:r>
              <a:rPr lang="en-GB" b="1" dirty="0" smtClean="0"/>
              <a:t>Wider reading</a:t>
            </a:r>
            <a:endParaRPr lang="en-NZ" dirty="0" smtClean="0"/>
          </a:p>
          <a:p>
            <a:r>
              <a:rPr lang="en-GB" dirty="0" smtClean="0"/>
              <a:t>This story is taken from </a:t>
            </a:r>
            <a:r>
              <a:rPr lang="en-GB" i="1" dirty="0" smtClean="0"/>
              <a:t>Merle and Other Stories</a:t>
            </a:r>
            <a:r>
              <a:rPr lang="en-GB" dirty="0" smtClean="0"/>
              <a:t> by </a:t>
            </a:r>
            <a:r>
              <a:rPr lang="en-GB" dirty="0" err="1" smtClean="0"/>
              <a:t>Paule</a:t>
            </a:r>
            <a:r>
              <a:rPr lang="en-GB" dirty="0" smtClean="0"/>
              <a:t> Marshall.</a:t>
            </a:r>
            <a:endParaRPr lang="en-NZ" dirty="0" smtClean="0"/>
          </a:p>
          <a:p>
            <a:pPr>
              <a:buNone/>
            </a:pPr>
            <a:r>
              <a:rPr lang="en-GB" dirty="0" smtClean="0"/>
              <a:t> </a:t>
            </a:r>
            <a:endParaRPr lang="en-NZ" dirty="0" smtClean="0"/>
          </a:p>
          <a:p>
            <a:pPr>
              <a:buNone/>
            </a:pPr>
            <a:r>
              <a:rPr lang="en-GB" b="1" dirty="0" smtClean="0"/>
              <a:t>Compare with</a:t>
            </a:r>
            <a:endParaRPr lang="en-NZ" dirty="0" smtClean="0"/>
          </a:p>
          <a:p>
            <a:r>
              <a:rPr lang="en-GB" i="1" dirty="0" smtClean="0"/>
              <a:t>Journey</a:t>
            </a:r>
            <a:r>
              <a:rPr lang="en-GB" dirty="0" smtClean="0"/>
              <a:t> by Patricia Grace</a:t>
            </a:r>
            <a:r>
              <a:rPr lang="en-GB" i="1" dirty="0" smtClean="0"/>
              <a:t> </a:t>
            </a:r>
            <a:endParaRPr lang="en-NZ" dirty="0" smtClean="0"/>
          </a:p>
          <a:p>
            <a:pPr>
              <a:buNone/>
            </a:pPr>
            <a:r>
              <a:rPr lang="en-GB" dirty="0" smtClean="0"/>
              <a:t> </a:t>
            </a:r>
            <a:endParaRPr lang="en-NZ" dirty="0" smtClean="0"/>
          </a:p>
          <a:p>
            <a:pPr>
              <a:buNone/>
            </a:pPr>
            <a:r>
              <a:rPr lang="en-GB" b="1" dirty="0" smtClean="0"/>
              <a:t>Online</a:t>
            </a:r>
            <a:endParaRPr lang="en-NZ" dirty="0" smtClean="0"/>
          </a:p>
          <a:p>
            <a:r>
              <a:rPr lang="en-GB" dirty="0" smtClean="0"/>
              <a:t>Information about </a:t>
            </a:r>
            <a:r>
              <a:rPr lang="en-GB" dirty="0" err="1" smtClean="0"/>
              <a:t>Paule</a:t>
            </a:r>
            <a:r>
              <a:rPr lang="en-GB" dirty="0" smtClean="0"/>
              <a:t> Marshall is available at: </a:t>
            </a:r>
            <a:endParaRPr lang="en-NZ" dirty="0" smtClean="0"/>
          </a:p>
          <a:p>
            <a:r>
              <a:rPr lang="en-US" u="sng" dirty="0" smtClean="0">
                <a:hlinkClick r:id="rId3"/>
              </a:rPr>
              <a:t>http://www.answers.com/topic/paule_marshall</a:t>
            </a:r>
            <a:endParaRPr lang="en-NZ" dirty="0" smtClean="0"/>
          </a:p>
          <a:p>
            <a:pPr>
              <a:buNone/>
            </a:pPr>
            <a:endParaRPr lang="en-N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Compare with Journey</a:t>
            </a:r>
            <a:endParaRPr lang="en-NZ" dirty="0"/>
          </a:p>
        </p:txBody>
      </p:sp>
      <p:sp>
        <p:nvSpPr>
          <p:cNvPr id="3" name="Content Placeholder 2"/>
          <p:cNvSpPr>
            <a:spLocks noGrp="1"/>
          </p:cNvSpPr>
          <p:nvPr>
            <p:ph idx="1"/>
          </p:nvPr>
        </p:nvSpPr>
        <p:spPr/>
        <p:txBody>
          <a:bodyPr/>
          <a:lstStyle/>
          <a:p>
            <a:pPr marL="0" indent="0">
              <a:buNone/>
            </a:pPr>
            <a:r>
              <a:rPr lang="en-NZ" dirty="0" smtClean="0"/>
              <a:t>Construct an essay PLAN only to this topic:</a:t>
            </a:r>
          </a:p>
          <a:p>
            <a:pPr marL="0" indent="0">
              <a:buNone/>
            </a:pPr>
            <a:endParaRPr lang="en-NZ" dirty="0"/>
          </a:p>
          <a:p>
            <a:pPr marL="0" indent="0">
              <a:buNone/>
            </a:pPr>
            <a:r>
              <a:rPr lang="en-NZ" dirty="0" smtClean="0">
                <a:solidFill>
                  <a:schemeClr val="tx2">
                    <a:lumMod val="75000"/>
                  </a:schemeClr>
                </a:solidFill>
              </a:rPr>
              <a:t>“Discuss the </a:t>
            </a:r>
            <a:r>
              <a:rPr lang="en-NZ" b="1" dirty="0" smtClean="0">
                <a:solidFill>
                  <a:schemeClr val="tx2">
                    <a:lumMod val="75000"/>
                  </a:schemeClr>
                </a:solidFill>
              </a:rPr>
              <a:t>narrator’s character </a:t>
            </a:r>
            <a:r>
              <a:rPr lang="en-NZ" dirty="0" smtClean="0">
                <a:solidFill>
                  <a:schemeClr val="tx2">
                    <a:lumMod val="75000"/>
                  </a:schemeClr>
                </a:solidFill>
              </a:rPr>
              <a:t>in </a:t>
            </a:r>
            <a:r>
              <a:rPr lang="en-NZ" u="sng" dirty="0" smtClean="0">
                <a:solidFill>
                  <a:schemeClr val="tx2">
                    <a:lumMod val="75000"/>
                  </a:schemeClr>
                </a:solidFill>
              </a:rPr>
              <a:t>Journey</a:t>
            </a:r>
            <a:r>
              <a:rPr lang="en-NZ" dirty="0" smtClean="0">
                <a:solidFill>
                  <a:schemeClr val="tx2">
                    <a:lumMod val="75000"/>
                  </a:schemeClr>
                </a:solidFill>
              </a:rPr>
              <a:t>. To </a:t>
            </a:r>
            <a:r>
              <a:rPr lang="en-NZ" b="1" dirty="0" smtClean="0">
                <a:solidFill>
                  <a:schemeClr val="tx2">
                    <a:lumMod val="75000"/>
                  </a:schemeClr>
                </a:solidFill>
              </a:rPr>
              <a:t>what extent </a:t>
            </a:r>
            <a:r>
              <a:rPr lang="en-NZ" dirty="0" smtClean="0">
                <a:solidFill>
                  <a:schemeClr val="tx2">
                    <a:lumMod val="75000"/>
                  </a:schemeClr>
                </a:solidFill>
              </a:rPr>
              <a:t>do you </a:t>
            </a:r>
            <a:r>
              <a:rPr lang="en-NZ" b="1" dirty="0" smtClean="0">
                <a:solidFill>
                  <a:schemeClr val="tx2">
                    <a:lumMod val="75000"/>
                  </a:schemeClr>
                </a:solidFill>
              </a:rPr>
              <a:t>sympathise</a:t>
            </a:r>
            <a:r>
              <a:rPr lang="en-NZ" dirty="0" smtClean="0">
                <a:solidFill>
                  <a:schemeClr val="tx2">
                    <a:lumMod val="75000"/>
                  </a:schemeClr>
                </a:solidFill>
              </a:rPr>
              <a:t> with his </a:t>
            </a:r>
            <a:r>
              <a:rPr lang="en-NZ" b="1" dirty="0" smtClean="0">
                <a:solidFill>
                  <a:schemeClr val="tx2">
                    <a:lumMod val="75000"/>
                  </a:schemeClr>
                </a:solidFill>
              </a:rPr>
              <a:t>attitude</a:t>
            </a:r>
            <a:r>
              <a:rPr lang="en-NZ" dirty="0" smtClean="0">
                <a:solidFill>
                  <a:schemeClr val="tx2">
                    <a:lumMod val="75000"/>
                  </a:schemeClr>
                </a:solidFill>
              </a:rPr>
              <a:t> to the </a:t>
            </a:r>
            <a:r>
              <a:rPr lang="en-NZ" b="1" dirty="0" smtClean="0">
                <a:solidFill>
                  <a:schemeClr val="tx2">
                    <a:lumMod val="75000"/>
                  </a:schemeClr>
                </a:solidFill>
              </a:rPr>
              <a:t>land</a:t>
            </a:r>
            <a:r>
              <a:rPr lang="en-NZ" dirty="0" smtClean="0">
                <a:solidFill>
                  <a:schemeClr val="tx2">
                    <a:lumMod val="75000"/>
                  </a:schemeClr>
                </a:solidFill>
              </a:rPr>
              <a:t>?”</a:t>
            </a:r>
          </a:p>
          <a:p>
            <a:pPr marL="0" indent="0">
              <a:buNone/>
            </a:pPr>
            <a:endParaRPr lang="en-NZ" dirty="0">
              <a:solidFill>
                <a:schemeClr val="tx2">
                  <a:lumMod val="75000"/>
                </a:schemeClr>
              </a:solidFill>
            </a:endParaRPr>
          </a:p>
          <a:p>
            <a:pPr marL="0" indent="0">
              <a:buNone/>
            </a:pPr>
            <a:endParaRPr lang="en-NZ" dirty="0">
              <a:solidFill>
                <a:schemeClr val="tx2">
                  <a:lumMod val="75000"/>
                </a:schemeClr>
              </a:solidFill>
            </a:endParaRPr>
          </a:p>
        </p:txBody>
      </p:sp>
    </p:spTree>
    <p:extLst>
      <p:ext uri="{BB962C8B-B14F-4D97-AF65-F5344CB8AC3E}">
        <p14:creationId xmlns:p14="http://schemas.microsoft.com/office/powerpoint/2010/main" val="393266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84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NZ" dirty="0" smtClean="0"/>
              <a:t>Vocabulary</a:t>
            </a:r>
            <a:endParaRPr lang="en-NZ" dirty="0"/>
          </a:p>
        </p:txBody>
      </p:sp>
      <p:sp>
        <p:nvSpPr>
          <p:cNvPr id="3" name="Content Placeholder 2"/>
          <p:cNvSpPr>
            <a:spLocks noGrp="1"/>
          </p:cNvSpPr>
          <p:nvPr>
            <p:ph idx="1"/>
          </p:nvPr>
        </p:nvSpPr>
        <p:spPr/>
        <p:txBody>
          <a:bodyPr/>
          <a:lstStyle/>
          <a:p>
            <a:r>
              <a:rPr lang="en-NZ" dirty="0" smtClean="0"/>
              <a:t>In pairs, scan odd / even pages of the story for interesting vocabulary.  Make a list to share at the end.</a:t>
            </a:r>
          </a:p>
          <a:p>
            <a:r>
              <a:rPr lang="en-NZ" dirty="0" smtClean="0"/>
              <a:t>Now, create a mix and match activity to test another pair in the class with. Make the vocabulary you choose challenging to them.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87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NZ" dirty="0" smtClean="0"/>
              <a:t>Overview</a:t>
            </a:r>
            <a:endParaRPr lang="en-NZ" dirty="0"/>
          </a:p>
        </p:txBody>
      </p:sp>
      <p:sp>
        <p:nvSpPr>
          <p:cNvPr id="3" name="Content Placeholder 2"/>
          <p:cNvSpPr>
            <a:spLocks noGrp="1"/>
          </p:cNvSpPr>
          <p:nvPr>
            <p:ph idx="1"/>
          </p:nvPr>
        </p:nvSpPr>
        <p:spPr/>
        <p:txBody>
          <a:bodyPr>
            <a:normAutofit fontScale="70000" lnSpcReduction="20000"/>
          </a:bodyPr>
          <a:lstStyle/>
          <a:p>
            <a:pPr>
              <a:buNone/>
            </a:pPr>
            <a:r>
              <a:rPr lang="en-NZ" dirty="0"/>
              <a:t>The narrator in this story remembers her visit from New York to her mother’s home country, which to her is the ‘alien sight and sounds of Barbados’. </a:t>
            </a:r>
          </a:p>
          <a:p>
            <a:pPr>
              <a:buNone/>
            </a:pPr>
            <a:r>
              <a:rPr lang="en-NZ" dirty="0"/>
              <a:t>The story hinges on the relationship formed between the young girl and her grandmother, </a:t>
            </a:r>
            <a:r>
              <a:rPr lang="en-NZ" dirty="0" err="1"/>
              <a:t>Da</a:t>
            </a:r>
            <a:r>
              <a:rPr lang="en-NZ" dirty="0"/>
              <a:t>-duh of the title. While the Caribbean is unfamiliar to the young girl, who sees it as ‘some dangerous place’, </a:t>
            </a:r>
            <a:r>
              <a:rPr lang="en-NZ" dirty="0" err="1"/>
              <a:t>Da</a:t>
            </a:r>
            <a:r>
              <a:rPr lang="en-NZ" dirty="0"/>
              <a:t>-duh wants to show off its qualities, and a competition is established between the girl and the grandmother, between youth and age, between modernity and tradition and between New York and Barbados, which culminates in the girl’s assertion of the height of the Empire State Building, which dwarfs all that </a:t>
            </a:r>
            <a:r>
              <a:rPr lang="en-NZ" dirty="0" err="1"/>
              <a:t>Da</a:t>
            </a:r>
            <a:r>
              <a:rPr lang="en-NZ" dirty="0"/>
              <a:t>-duh shows her. </a:t>
            </a:r>
          </a:p>
          <a:p>
            <a:pPr>
              <a:buNone/>
            </a:pPr>
            <a:r>
              <a:rPr lang="en-NZ" dirty="0"/>
              <a:t>The young girl’s triumph, however, is tempered at the end of the story by ‘the shadow’ of </a:t>
            </a:r>
            <a:r>
              <a:rPr lang="en-NZ" dirty="0" err="1"/>
              <a:t>Da-duh’s</a:t>
            </a:r>
            <a:r>
              <a:rPr lang="en-NZ" dirty="0"/>
              <a:t> death.</a:t>
            </a:r>
          </a:p>
          <a:p>
            <a:endParaRPr lang="en-N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76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NZ" dirty="0" smtClean="0"/>
              <a:t>Plot</a:t>
            </a:r>
            <a:endParaRPr lang="en-NZ" dirty="0"/>
          </a:p>
        </p:txBody>
      </p:sp>
      <p:sp>
        <p:nvSpPr>
          <p:cNvPr id="3" name="Content Placeholder 2"/>
          <p:cNvSpPr>
            <a:spLocks noGrp="1"/>
          </p:cNvSpPr>
          <p:nvPr>
            <p:ph idx="1"/>
          </p:nvPr>
        </p:nvSpPr>
        <p:spPr/>
        <p:txBody>
          <a:bodyPr/>
          <a:lstStyle/>
          <a:p>
            <a:r>
              <a:rPr lang="en-NZ" dirty="0" smtClean="0"/>
              <a:t>What actually happens in the story? List the events in order.</a:t>
            </a:r>
          </a:p>
          <a:p>
            <a:r>
              <a:rPr lang="en-NZ" dirty="0" smtClean="0"/>
              <a:t>What is interesting or surprising about </a:t>
            </a:r>
            <a:r>
              <a:rPr lang="en-NZ" smtClean="0"/>
              <a:t>what happens?</a:t>
            </a:r>
            <a:endParaRPr lang="en-N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67000" contrast="-73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NZ" dirty="0" smtClean="0"/>
              <a:t>Read and comment on…</a:t>
            </a:r>
            <a:endParaRPr lang="en-NZ" dirty="0"/>
          </a:p>
        </p:txBody>
      </p:sp>
      <p:sp>
        <p:nvSpPr>
          <p:cNvPr id="3" name="Content Placeholder 2"/>
          <p:cNvSpPr>
            <a:spLocks noGrp="1"/>
          </p:cNvSpPr>
          <p:nvPr>
            <p:ph idx="1"/>
          </p:nvPr>
        </p:nvSpPr>
        <p:spPr/>
        <p:txBody>
          <a:bodyPr>
            <a:normAutofit fontScale="62500" lnSpcReduction="20000"/>
          </a:bodyPr>
          <a:lstStyle/>
          <a:p>
            <a:pPr>
              <a:buNone/>
            </a:pPr>
            <a:r>
              <a:rPr lang="en-NZ" dirty="0"/>
              <a:t>1	How old is the narrator when making the trip from New York to Barbados? When is the story </a:t>
            </a:r>
            <a:r>
              <a:rPr lang="en-NZ" dirty="0" smtClean="0"/>
              <a:t> set</a:t>
            </a:r>
            <a:r>
              <a:rPr lang="en-NZ" dirty="0"/>
              <a:t>?</a:t>
            </a:r>
          </a:p>
          <a:p>
            <a:pPr>
              <a:buNone/>
            </a:pPr>
            <a:r>
              <a:rPr lang="en-NZ" dirty="0"/>
              <a:t>2	What impression do we first get of </a:t>
            </a:r>
            <a:r>
              <a:rPr lang="en-NZ" dirty="0" err="1"/>
              <a:t>Da</a:t>
            </a:r>
            <a:r>
              <a:rPr lang="en-NZ" dirty="0"/>
              <a:t>-Duh? </a:t>
            </a:r>
            <a:r>
              <a:rPr lang="en-NZ" i="1" dirty="0"/>
              <a:t>p342/343 </a:t>
            </a:r>
            <a:r>
              <a:rPr lang="en-NZ" dirty="0"/>
              <a:t>Do the inclusions of light and </a:t>
            </a:r>
            <a:r>
              <a:rPr lang="en-NZ" dirty="0" smtClean="0"/>
              <a:t> darkness </a:t>
            </a:r>
            <a:r>
              <a:rPr lang="en-NZ" dirty="0"/>
              <a:t>have some bearing on </a:t>
            </a:r>
            <a:r>
              <a:rPr lang="en-NZ" dirty="0" err="1"/>
              <a:t>Da</a:t>
            </a:r>
            <a:r>
              <a:rPr lang="en-NZ" dirty="0"/>
              <a:t>-Duh and on the narrator?</a:t>
            </a:r>
          </a:p>
          <a:p>
            <a:pPr>
              <a:buNone/>
            </a:pPr>
            <a:r>
              <a:rPr lang="en-NZ" dirty="0"/>
              <a:t>3	What more do we get to know about </a:t>
            </a:r>
            <a:r>
              <a:rPr lang="en-NZ" dirty="0" err="1"/>
              <a:t>Da-Duh’s</a:t>
            </a:r>
            <a:r>
              <a:rPr lang="en-NZ" dirty="0"/>
              <a:t> status among her own people…see </a:t>
            </a:r>
            <a:r>
              <a:rPr lang="en-NZ" i="1" dirty="0"/>
              <a:t>p344</a:t>
            </a:r>
          </a:p>
          <a:p>
            <a:pPr>
              <a:buNone/>
            </a:pPr>
            <a:r>
              <a:rPr lang="en-NZ" dirty="0"/>
              <a:t>4	Describe the narrator’s impressions of Barbados from the start of the story through to the </a:t>
            </a:r>
            <a:r>
              <a:rPr lang="en-NZ" dirty="0" smtClean="0"/>
              <a:t> end of </a:t>
            </a:r>
            <a:r>
              <a:rPr lang="en-NZ" i="1" dirty="0"/>
              <a:t>p344</a:t>
            </a:r>
            <a:r>
              <a:rPr lang="en-NZ" dirty="0"/>
              <a:t>.</a:t>
            </a:r>
          </a:p>
          <a:p>
            <a:pPr>
              <a:buNone/>
            </a:pPr>
            <a:r>
              <a:rPr lang="en-NZ" dirty="0"/>
              <a:t>5	</a:t>
            </a:r>
            <a:r>
              <a:rPr lang="en-NZ" i="1" dirty="0"/>
              <a:t>p345</a:t>
            </a:r>
            <a:r>
              <a:rPr lang="en-NZ" dirty="0"/>
              <a:t> onwards becomes a competition of pride in one’s place and quite a bit is revealed </a:t>
            </a:r>
            <a:r>
              <a:rPr lang="en-NZ" dirty="0" smtClean="0"/>
              <a:t> about </a:t>
            </a:r>
            <a:r>
              <a:rPr lang="en-NZ" dirty="0"/>
              <a:t>the two characters. Explain what you get to know about the characters and their 	changes in mood.</a:t>
            </a:r>
          </a:p>
          <a:p>
            <a:pPr>
              <a:buNone/>
            </a:pPr>
            <a:r>
              <a:rPr lang="en-NZ" dirty="0"/>
              <a:t>6	By the end of the story there is a final act of defiance by </a:t>
            </a:r>
            <a:r>
              <a:rPr lang="en-NZ" dirty="0" err="1"/>
              <a:t>Da</a:t>
            </a:r>
            <a:r>
              <a:rPr lang="en-NZ" dirty="0"/>
              <a:t>-Duh against the British </a:t>
            </a:r>
            <a:r>
              <a:rPr lang="en-NZ" dirty="0" smtClean="0"/>
              <a:t>air force</a:t>
            </a:r>
            <a:r>
              <a:rPr lang="en-NZ" dirty="0"/>
              <a:t>. </a:t>
            </a:r>
            <a:r>
              <a:rPr lang="en-NZ" dirty="0" smtClean="0"/>
              <a:t> She </a:t>
            </a:r>
            <a:r>
              <a:rPr lang="en-NZ" dirty="0"/>
              <a:t>has roused herself from life’s defeat to be challenging one last time and to be proud of </a:t>
            </a:r>
            <a:r>
              <a:rPr lang="en-NZ" dirty="0" smtClean="0"/>
              <a:t> her </a:t>
            </a:r>
            <a:r>
              <a:rPr lang="en-NZ" dirty="0"/>
              <a:t>own place. The narrator, at the end of the story which is now years later, seems to 	pursue a life which has some echoes of </a:t>
            </a:r>
            <a:r>
              <a:rPr lang="en-NZ" dirty="0" err="1"/>
              <a:t>Da-Duh’s</a:t>
            </a:r>
            <a:r>
              <a:rPr lang="en-NZ" dirty="0"/>
              <a:t> life. Explain this a bit further.</a:t>
            </a:r>
          </a:p>
          <a:p>
            <a:pPr>
              <a:buNone/>
            </a:pPr>
            <a:endParaRPr lang="en-N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bados.jpg"/>
          <p:cNvPicPr>
            <a:picLocks noChangeAspect="1"/>
          </p:cNvPicPr>
          <p:nvPr/>
        </p:nvPicPr>
        <p:blipFill>
          <a:blip r:embed="rId2">
            <a:lum bright="87000"/>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NZ" dirty="0" smtClean="0"/>
              <a:t>Point of View</a:t>
            </a:r>
            <a:endParaRPr lang="en-NZ" dirty="0"/>
          </a:p>
        </p:txBody>
      </p:sp>
      <p:sp>
        <p:nvSpPr>
          <p:cNvPr id="3" name="Content Placeholder 2"/>
          <p:cNvSpPr>
            <a:spLocks noGrp="1"/>
          </p:cNvSpPr>
          <p:nvPr>
            <p:ph idx="1"/>
          </p:nvPr>
        </p:nvSpPr>
        <p:spPr/>
        <p:txBody>
          <a:bodyPr>
            <a:normAutofit fontScale="85000" lnSpcReduction="20000"/>
          </a:bodyPr>
          <a:lstStyle/>
          <a:p>
            <a:pPr>
              <a:buNone/>
            </a:pPr>
            <a:r>
              <a:rPr lang="en-NZ" dirty="0" smtClean="0"/>
              <a:t/>
            </a:r>
            <a:br>
              <a:rPr lang="en-NZ" dirty="0" smtClean="0"/>
            </a:br>
            <a:r>
              <a:rPr lang="en-NZ" dirty="0" smtClean="0"/>
              <a:t>‘‘To </a:t>
            </a:r>
            <a:r>
              <a:rPr lang="en-NZ" dirty="0" err="1" smtClean="0"/>
              <a:t>Da</a:t>
            </a:r>
            <a:r>
              <a:rPr lang="en-NZ" dirty="0" smtClean="0"/>
              <a:t>-duh, in Memoriam’’ is written from the first-person point of view. The majority of the story is viewed through the child narrator’s eyes. She recalls when she first met </a:t>
            </a:r>
            <a:r>
              <a:rPr lang="en-NZ" dirty="0" err="1" smtClean="0"/>
              <a:t>Da</a:t>
            </a:r>
            <a:r>
              <a:rPr lang="en-NZ" dirty="0" smtClean="0"/>
              <a:t>-duh, her first impression of the sugar cane fields, and the rivalry that exists between the two family members. Hers is the only voice the reader hears, and hers are the only eyes through which the reader sees Barbados and </a:t>
            </a:r>
            <a:r>
              <a:rPr lang="en-NZ" dirty="0" err="1" smtClean="0"/>
              <a:t>Da</a:t>
            </a:r>
            <a:r>
              <a:rPr lang="en-NZ" dirty="0" smtClean="0"/>
              <a:t>-duh. Thus the rivalry—and both participants’ reaction to it—is only explained as a nine-year-old child might have seen, or an adult looking back...</a:t>
            </a:r>
            <a:br>
              <a:rPr lang="en-NZ" dirty="0" smtClean="0"/>
            </a:br>
            <a:endParaRPr lang="en-NZ"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pPr algn="l"/>
            <a:r>
              <a:rPr lang="en-NZ" dirty="0" smtClean="0"/>
              <a:t>Themes</a:t>
            </a:r>
            <a:endParaRPr lang="en-NZ" dirty="0"/>
          </a:p>
        </p:txBody>
      </p:sp>
      <p:sp>
        <p:nvSpPr>
          <p:cNvPr id="3" name="Content Placeholder 2"/>
          <p:cNvSpPr>
            <a:spLocks noGrp="1"/>
          </p:cNvSpPr>
          <p:nvPr>
            <p:ph idx="1"/>
          </p:nvPr>
        </p:nvSpPr>
        <p:spPr>
          <a:xfrm>
            <a:off x="457200" y="1357298"/>
            <a:ext cx="8229600" cy="4768865"/>
          </a:xfrm>
        </p:spPr>
        <p:txBody>
          <a:bodyPr/>
          <a:lstStyle/>
          <a:p>
            <a:r>
              <a:rPr lang="en-NZ" dirty="0" smtClean="0"/>
              <a:t>Rivalry</a:t>
            </a:r>
          </a:p>
          <a:p>
            <a:r>
              <a:rPr lang="en-NZ" dirty="0" smtClean="0"/>
              <a:t>Time</a:t>
            </a:r>
          </a:p>
          <a:p>
            <a:r>
              <a:rPr lang="en-NZ" dirty="0" smtClean="0"/>
              <a:t>Rural and Urban worlds</a:t>
            </a:r>
          </a:p>
          <a:p>
            <a:r>
              <a:rPr lang="en-NZ" dirty="0" smtClean="0"/>
              <a:t>Slavery and Colonisation</a:t>
            </a:r>
            <a:endParaRPr lang="en-NZ" dirty="0"/>
          </a:p>
        </p:txBody>
      </p:sp>
      <p:pic>
        <p:nvPicPr>
          <p:cNvPr id="5" name="Picture 4" descr="New York.jpg"/>
          <p:cNvPicPr>
            <a:picLocks noChangeAspect="1"/>
          </p:cNvPicPr>
          <p:nvPr/>
        </p:nvPicPr>
        <p:blipFill>
          <a:blip r:embed="rId2"/>
          <a:stretch>
            <a:fillRect/>
          </a:stretch>
        </p:blipFill>
        <p:spPr>
          <a:xfrm>
            <a:off x="285720" y="3821909"/>
            <a:ext cx="3714776" cy="2786083"/>
          </a:xfrm>
          <a:prstGeom prst="rect">
            <a:avLst/>
          </a:prstGeom>
        </p:spPr>
      </p:pic>
      <p:pic>
        <p:nvPicPr>
          <p:cNvPr id="6" name="Picture 5" descr="rural barbados.jpg"/>
          <p:cNvPicPr>
            <a:picLocks noChangeAspect="1"/>
          </p:cNvPicPr>
          <p:nvPr/>
        </p:nvPicPr>
        <p:blipFill>
          <a:blip r:embed="rId3"/>
          <a:stretch>
            <a:fillRect/>
          </a:stretch>
        </p:blipFill>
        <p:spPr>
          <a:xfrm>
            <a:off x="2714612" y="214290"/>
            <a:ext cx="3143262" cy="2367923"/>
          </a:xfrm>
          <a:prstGeom prst="rect">
            <a:avLst/>
          </a:prstGeom>
        </p:spPr>
      </p:pic>
      <p:pic>
        <p:nvPicPr>
          <p:cNvPr id="7" name="Picture 6" descr="slavery.jpg"/>
          <p:cNvPicPr>
            <a:picLocks noChangeAspect="1"/>
          </p:cNvPicPr>
          <p:nvPr/>
        </p:nvPicPr>
        <p:blipFill>
          <a:blip r:embed="rId4"/>
          <a:stretch>
            <a:fillRect/>
          </a:stretch>
        </p:blipFill>
        <p:spPr>
          <a:xfrm>
            <a:off x="5214942" y="1571612"/>
            <a:ext cx="3460012" cy="4772031"/>
          </a:xfrm>
          <a:prstGeom prst="rect">
            <a:avLst/>
          </a:prstGeom>
        </p:spPr>
      </p:pic>
      <p:pic>
        <p:nvPicPr>
          <p:cNvPr id="1026" name="Picture 2" descr="C:\Program Files\Microsoft Office\MEDIA\CAGCAT10\j0234131.wmf"/>
          <p:cNvPicPr>
            <a:picLocks noChangeAspect="1" noChangeArrowheads="1"/>
          </p:cNvPicPr>
          <p:nvPr/>
        </p:nvPicPr>
        <p:blipFill>
          <a:blip r:embed="rId5"/>
          <a:srcRect/>
          <a:stretch>
            <a:fillRect/>
          </a:stretch>
        </p:blipFill>
        <p:spPr bwMode="auto">
          <a:xfrm>
            <a:off x="3571868" y="3857628"/>
            <a:ext cx="2216967" cy="2357454"/>
          </a:xfrm>
          <a:prstGeom prst="rect">
            <a:avLst/>
          </a:prstGeom>
          <a:noFill/>
        </p:spPr>
      </p:pic>
      <p:pic>
        <p:nvPicPr>
          <p:cNvPr id="1027" name="Picture 3" descr="C:\Program Files\Microsoft Office\MEDIA\CAGCAT10\j0234131.wmf"/>
          <p:cNvPicPr>
            <a:picLocks noChangeAspect="1" noChangeArrowheads="1"/>
          </p:cNvPicPr>
          <p:nvPr/>
        </p:nvPicPr>
        <p:blipFill>
          <a:blip r:embed="rId5"/>
          <a:srcRect/>
          <a:stretch>
            <a:fillRect/>
          </a:stretch>
        </p:blipFill>
        <p:spPr bwMode="auto">
          <a:xfrm>
            <a:off x="6643702" y="214290"/>
            <a:ext cx="1410797" cy="150019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Analyse a theme</a:t>
            </a:r>
            <a:endParaRPr lang="en-NZ" dirty="0"/>
          </a:p>
        </p:txBody>
      </p:sp>
      <p:sp>
        <p:nvSpPr>
          <p:cNvPr id="3" name="Content Placeholder 2"/>
          <p:cNvSpPr>
            <a:spLocks noGrp="1"/>
          </p:cNvSpPr>
          <p:nvPr>
            <p:ph idx="1"/>
          </p:nvPr>
        </p:nvSpPr>
        <p:spPr/>
        <p:txBody>
          <a:bodyPr/>
          <a:lstStyle/>
          <a:p>
            <a:pPr marL="0" indent="0">
              <a:buNone/>
            </a:pPr>
            <a:r>
              <a:rPr lang="en-NZ" dirty="0" smtClean="0"/>
              <a:t>Questions to ask about themes.</a:t>
            </a:r>
          </a:p>
          <a:p>
            <a:pPr marL="514350" indent="-514350">
              <a:buAutoNum type="arabicPeriod"/>
            </a:pPr>
            <a:r>
              <a:rPr lang="en-NZ" dirty="0" smtClean="0"/>
              <a:t>What evidence is in the story of this theme?</a:t>
            </a:r>
          </a:p>
          <a:p>
            <a:pPr marL="514350" indent="-514350">
              <a:buAutoNum type="arabicPeriod"/>
            </a:pPr>
            <a:r>
              <a:rPr lang="en-NZ" dirty="0" smtClean="0"/>
              <a:t>How is the theme presented to readers?</a:t>
            </a:r>
          </a:p>
          <a:p>
            <a:pPr marL="514350" indent="-514350">
              <a:buAutoNum type="arabicPeriod"/>
            </a:pPr>
            <a:r>
              <a:rPr lang="en-NZ" dirty="0" smtClean="0"/>
              <a:t>What is the writer trying to say about this theme? What messages does she imply?</a:t>
            </a:r>
          </a:p>
          <a:p>
            <a:pPr marL="514350" indent="-514350">
              <a:buAutoNum type="arabicPeriod"/>
            </a:pPr>
            <a:r>
              <a:rPr lang="en-NZ" dirty="0" smtClean="0"/>
              <a:t>Why does the writer explore this theme? For </a:t>
            </a:r>
            <a:r>
              <a:rPr lang="en-NZ" smtClean="0"/>
              <a:t>what purpose?</a:t>
            </a:r>
            <a:endParaRPr lang="en-NZ"/>
          </a:p>
        </p:txBody>
      </p:sp>
    </p:spTree>
    <p:extLst>
      <p:ext uri="{BB962C8B-B14F-4D97-AF65-F5344CB8AC3E}">
        <p14:creationId xmlns:p14="http://schemas.microsoft.com/office/powerpoint/2010/main" val="3327030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1891</Words>
  <Application>Microsoft Office PowerPoint</Application>
  <PresentationFormat>On-screen Show (4:3)</PresentationFormat>
  <Paragraphs>116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To Da-duh, In Memoriam (1985)</vt:lpstr>
      <vt:lpstr>Biography</vt:lpstr>
      <vt:lpstr>Vocabulary</vt:lpstr>
      <vt:lpstr>Overview</vt:lpstr>
      <vt:lpstr>Plot</vt:lpstr>
      <vt:lpstr>Read and comment on…</vt:lpstr>
      <vt:lpstr>Point of View</vt:lpstr>
      <vt:lpstr>Themes</vt:lpstr>
      <vt:lpstr>Analyse a theme</vt:lpstr>
      <vt:lpstr>Rivalry</vt:lpstr>
      <vt:lpstr>Time</vt:lpstr>
      <vt:lpstr>Rural and Urban Worlds</vt:lpstr>
      <vt:lpstr>Slavery &amp; Colonisation</vt:lpstr>
      <vt:lpstr>Themes in ‘Journey’</vt:lpstr>
      <vt:lpstr>Journey &amp; To Da-Duh</vt:lpstr>
      <vt:lpstr>Essay topics</vt:lpstr>
      <vt:lpstr>Character – Da-duh</vt:lpstr>
      <vt:lpstr>Character - Narrator</vt:lpstr>
      <vt:lpstr>Critical Overview</vt:lpstr>
      <vt:lpstr>SUMMARY</vt:lpstr>
      <vt:lpstr>EXTENSION</vt:lpstr>
      <vt:lpstr>Compare with Journey</vt:lpstr>
    </vt:vector>
  </TitlesOfParts>
  <Company>Macleans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Da-duh, In Memoriam</dc:title>
  <dc:creator>tp</dc:creator>
  <cp:lastModifiedBy>Sally Thompson</cp:lastModifiedBy>
  <cp:revision>24</cp:revision>
  <dcterms:created xsi:type="dcterms:W3CDTF">2010-05-31T21:22:05Z</dcterms:created>
  <dcterms:modified xsi:type="dcterms:W3CDTF">2011-05-17T03:01:57Z</dcterms:modified>
</cp:coreProperties>
</file>